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93" r:id="rId3"/>
    <p:sldId id="394" r:id="rId4"/>
    <p:sldId id="397" r:id="rId5"/>
    <p:sldId id="401" r:id="rId6"/>
    <p:sldId id="406" r:id="rId7"/>
    <p:sldId id="391" r:id="rId8"/>
    <p:sldId id="409" r:id="rId9"/>
    <p:sldId id="411" r:id="rId10"/>
    <p:sldId id="412" r:id="rId11"/>
    <p:sldId id="410" r:id="rId12"/>
    <p:sldId id="413" r:id="rId13"/>
    <p:sldId id="414" r:id="rId14"/>
    <p:sldId id="415" r:id="rId15"/>
    <p:sldId id="422" r:id="rId16"/>
    <p:sldId id="420" r:id="rId17"/>
    <p:sldId id="353" r:id="rId18"/>
    <p:sldId id="407" r:id="rId19"/>
    <p:sldId id="423" r:id="rId20"/>
    <p:sldId id="421" r:id="rId21"/>
    <p:sldId id="416" r:id="rId22"/>
    <p:sldId id="419" r:id="rId23"/>
  </p:sldIdLst>
  <p:sldSz cx="12192000" cy="6858000"/>
  <p:notesSz cx="6797675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9191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73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FC801-FA8E-47C2-B617-FA8DEC2EE260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ECE0B-A07D-4372-BF2C-593898A2ECE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220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EA4AD-C1CC-442D-898D-A6B05BF1936C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972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Sweden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considered in 2017 to be the fifth best per capita country in the world and world-leading in two sports, bandy and orienteering.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ECE0B-A07D-4372-BF2C-593898A2ECE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5699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ECE0B-A07D-4372-BF2C-593898A2ECE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5171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1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81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1329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1391477" y="620688"/>
            <a:ext cx="10177131" cy="601124"/>
          </a:xfrm>
          <a:prstGeom prst="rect">
            <a:avLst/>
          </a:prstGeom>
        </p:spPr>
        <p:txBody>
          <a:bodyPr/>
          <a:lstStyle>
            <a:lvl1pPr algn="l">
              <a:defRPr sz="34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0"/>
          </p:nvPr>
        </p:nvSpPr>
        <p:spPr>
          <a:xfrm>
            <a:off x="1391479" y="1556792"/>
            <a:ext cx="9985109" cy="4104456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ätvinklig triangel 9"/>
          <p:cNvSpPr/>
          <p:nvPr userDrawn="1"/>
        </p:nvSpPr>
        <p:spPr bwMode="auto">
          <a:xfrm>
            <a:off x="0" y="0"/>
            <a:ext cx="1248000" cy="6858000"/>
          </a:xfrm>
          <a:prstGeom prst="rtTriangle">
            <a:avLst/>
          </a:prstGeom>
          <a:solidFill>
            <a:srgbClr val="0066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      </a:t>
            </a:r>
          </a:p>
        </p:txBody>
      </p:sp>
      <p:pic>
        <p:nvPicPr>
          <p:cNvPr id="8" name="Bildobjekt 7" descr="logo_rf_2014_rgb_engelsk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5" b="38274"/>
          <a:stretch/>
        </p:blipFill>
        <p:spPr>
          <a:xfrm>
            <a:off x="8208235" y="6021288"/>
            <a:ext cx="3630903" cy="6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924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6369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908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855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4099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4152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0708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D67C90-9249-417E-BFCC-937546FB1A9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744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387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1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99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31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3395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162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7926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527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3.tif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7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16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A731-D74E-43A4-A147-0B5E96B33085}" type="datetimeFigureOut">
              <a:rPr lang="sv-SE" smtClean="0"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FAF87-3558-42CB-9EE3-982114B741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829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10"/>
            </p:custData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think-cell Slide" r:id="rId11" imgW="530" imgH="528" progId="TCLayout.ActiveDocument.1">
                  <p:embed/>
                </p:oleObj>
              </mc:Choice>
              <mc:Fallback>
                <p:oleObj name="think-cell Slide" r:id="rId11" imgW="530" imgH="528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3583-AC52-4756-8997-3B2DCF844684}" type="datetimeFigureOut">
              <a:rPr lang="sv-SE" smtClean="0"/>
              <a:pPr/>
              <a:t>2021-12-30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9408367" y="0"/>
            <a:ext cx="2783631" cy="2276872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9" name="Bildobjekt 4" descr="JGsköldfärg200dpi.T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1424592" y="6008871"/>
            <a:ext cx="610817" cy="69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4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tiff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think-cell Slide" r:id="rId5" imgW="530" imgH="528" progId="TCLayout.ActiveDocument.1">
                  <p:embed/>
                </p:oleObj>
              </mc:Choice>
              <mc:Fallback>
                <p:oleObj name="think-cell Slide" r:id="rId5" imgW="530" imgH="528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78252" y="1157332"/>
            <a:ext cx="533021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sv-SE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Järfällagymnasterna</a:t>
            </a:r>
          </a:p>
          <a:p>
            <a:pPr algn="ctr">
              <a:spcBef>
                <a:spcPct val="0"/>
              </a:spcBef>
            </a:pPr>
            <a:r>
              <a:rPr lang="sv-SE" sz="4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Sweden</a:t>
            </a:r>
          </a:p>
          <a:p>
            <a:pPr algn="ctr">
              <a:spcBef>
                <a:spcPct val="0"/>
              </a:spcBef>
            </a:pPr>
            <a:endParaRPr lang="sv-SE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sv-SE" sz="4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9860" y="-7641"/>
            <a:ext cx="2538028" cy="68656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JGsköldfärg200dpi.TIF"/>
          <p:cNvPicPr>
            <a:picLocks noChangeAspect="1"/>
          </p:cNvPicPr>
          <p:nvPr/>
        </p:nvPicPr>
        <p:blipFill rotWithShape="1">
          <a:blip r:embed="rId7" cstate="print"/>
          <a:srcRect t="-340" b="-340"/>
          <a:stretch/>
        </p:blipFill>
        <p:spPr>
          <a:xfrm>
            <a:off x="1559496" y="1844824"/>
            <a:ext cx="2509505" cy="285520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83"/>
          <a:stretch/>
        </p:blipFill>
        <p:spPr>
          <a:xfrm>
            <a:off x="7251438" y="3665382"/>
            <a:ext cx="3264903" cy="2830286"/>
          </a:xfrm>
          <a:prstGeom prst="rect">
            <a:avLst/>
          </a:prstGeom>
        </p:spPr>
      </p:pic>
      <p:pic>
        <p:nvPicPr>
          <p:cNvPr id="1122" name="Picture 98" descr="Logo [From-small-to-great] Transparant [groot]">
            <a:extLst>
              <a:ext uri="{FF2B5EF4-FFF2-40B4-BE49-F238E27FC236}">
                <a16:creationId xmlns:a16="http://schemas.microsoft.com/office/drawing/2014/main" id="{D4BB6066-43AB-4904-8C9D-82B3BF56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6" y="5718266"/>
            <a:ext cx="2114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6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452846" y="452845"/>
            <a:ext cx="7358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Members</a:t>
            </a:r>
            <a:r>
              <a:rPr lang="sv-SE" sz="3200" dirty="0">
                <a:solidFill>
                  <a:schemeClr val="accent1"/>
                </a:solidFill>
              </a:rPr>
              <a:t>, age and gender 2019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DF13D6D-3E42-48E5-BBD2-58AD23B02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4" y="1037620"/>
            <a:ext cx="8924925" cy="56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895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653142" y="191589"/>
            <a:ext cx="1130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Number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of</a:t>
            </a:r>
            <a:r>
              <a:rPr lang="sv-SE" sz="3200" dirty="0">
                <a:solidFill>
                  <a:schemeClr val="accent1"/>
                </a:solidFill>
              </a:rPr>
              <a:t> Swedish </a:t>
            </a:r>
            <a:r>
              <a:rPr lang="sv-SE" sz="3200" dirty="0" err="1">
                <a:solidFill>
                  <a:schemeClr val="accent1"/>
                </a:solidFill>
              </a:rPr>
              <a:t>clubs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offering</a:t>
            </a:r>
            <a:r>
              <a:rPr lang="sv-SE" sz="3200" dirty="0">
                <a:solidFill>
                  <a:schemeClr val="accent1"/>
                </a:solidFill>
              </a:rPr>
              <a:t> different </a:t>
            </a:r>
            <a:r>
              <a:rPr lang="sv-SE" sz="3200" dirty="0" err="1">
                <a:solidFill>
                  <a:schemeClr val="accent1"/>
                </a:solidFill>
              </a:rPr>
              <a:t>disciplines</a:t>
            </a:r>
            <a:r>
              <a:rPr lang="sv-SE" sz="3200" dirty="0">
                <a:solidFill>
                  <a:schemeClr val="accent1"/>
                </a:solidFill>
              </a:rPr>
              <a:t> 2019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FFF8A83-ADCC-4DA8-87A5-00E0227F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1411"/>
            <a:ext cx="12192000" cy="60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671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B0B4AB8-C9BB-4F08-9983-82EF26301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177202"/>
            <a:ext cx="11344275" cy="65035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881CBBC-729E-4612-91F8-4CD8421EBF64}"/>
              </a:ext>
            </a:extLst>
          </p:cNvPr>
          <p:cNvSpPr txBox="1"/>
          <p:nvPr/>
        </p:nvSpPr>
        <p:spPr>
          <a:xfrm>
            <a:off x="3311371" y="409575"/>
            <a:ext cx="5594504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gymnasts </a:t>
            </a:r>
            <a:r>
              <a:rPr lang="sv-SE" dirty="0" err="1"/>
              <a:t>competing</a:t>
            </a:r>
            <a:r>
              <a:rPr lang="sv-SE" dirty="0"/>
              <a:t>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discipline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708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539932" y="165462"/>
            <a:ext cx="10154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>
                <a:solidFill>
                  <a:schemeClr val="accent1"/>
                </a:solidFill>
              </a:rPr>
              <a:t>Teamgym – number of gymnasts competing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3F2F1B1-37D1-4CDB-AFB9-24DC55DF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84" y="1104899"/>
            <a:ext cx="11643628" cy="578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3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5983E456-0D9A-4ECE-B6B7-13A06A72A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446" y="761997"/>
            <a:ext cx="1922462" cy="288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3E824CD-8506-4FA1-B193-9115BC71053C}"/>
              </a:ext>
            </a:extLst>
          </p:cNvPr>
          <p:cNvSpPr txBox="1"/>
          <p:nvPr/>
        </p:nvSpPr>
        <p:spPr>
          <a:xfrm>
            <a:off x="134939" y="177221"/>
            <a:ext cx="902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Top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results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European</a:t>
            </a:r>
            <a:r>
              <a:rPr lang="sv-SE" sz="3200" dirty="0">
                <a:solidFill>
                  <a:schemeClr val="accent1"/>
                </a:solidFill>
              </a:rPr>
              <a:t> Championships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5167E65-B0BA-4E61-A36A-A13B904C424A}"/>
              </a:ext>
            </a:extLst>
          </p:cNvPr>
          <p:cNvSpPr txBox="1"/>
          <p:nvPr/>
        </p:nvSpPr>
        <p:spPr>
          <a:xfrm>
            <a:off x="247650" y="869623"/>
            <a:ext cx="4766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WAG 2021</a:t>
            </a:r>
          </a:p>
          <a:p>
            <a:r>
              <a:rPr lang="sv-SE" dirty="0"/>
              <a:t>Tonya Paulsson: </a:t>
            </a:r>
            <a:r>
              <a:rPr lang="sv-SE" dirty="0" err="1"/>
              <a:t>Allaround</a:t>
            </a:r>
            <a:r>
              <a:rPr lang="sv-SE" dirty="0"/>
              <a:t> final 14th </a:t>
            </a:r>
          </a:p>
          <a:p>
            <a:r>
              <a:rPr lang="sv-SE" dirty="0"/>
              <a:t>Jonna </a:t>
            </a:r>
            <a:r>
              <a:rPr lang="sv-SE" dirty="0" err="1"/>
              <a:t>Adlerteg</a:t>
            </a:r>
            <a:r>
              <a:rPr lang="sv-SE" dirty="0"/>
              <a:t>: Bars final: 6th</a:t>
            </a:r>
          </a:p>
          <a:p>
            <a:endParaRPr lang="sv-SE" dirty="0"/>
          </a:p>
          <a:p>
            <a:r>
              <a:rPr lang="sv-SE" b="1" dirty="0"/>
              <a:t>MAG 2021</a:t>
            </a:r>
          </a:p>
          <a:p>
            <a:r>
              <a:rPr lang="sv-SE" dirty="0"/>
              <a:t>David </a:t>
            </a:r>
            <a:r>
              <a:rPr lang="sv-SE" dirty="0" err="1"/>
              <a:t>Rumbutis</a:t>
            </a:r>
            <a:r>
              <a:rPr lang="sv-SE" dirty="0"/>
              <a:t>: </a:t>
            </a:r>
            <a:r>
              <a:rPr lang="sv-SE" dirty="0" err="1"/>
              <a:t>Allaround</a:t>
            </a:r>
            <a:r>
              <a:rPr lang="sv-SE" dirty="0"/>
              <a:t> final 13th</a:t>
            </a:r>
          </a:p>
          <a:p>
            <a:endParaRPr lang="sv-SE" dirty="0"/>
          </a:p>
          <a:p>
            <a:r>
              <a:rPr lang="sv-SE" b="1" dirty="0" err="1"/>
              <a:t>Teamgym</a:t>
            </a:r>
            <a:r>
              <a:rPr lang="sv-SE" dirty="0"/>
              <a:t> (</a:t>
            </a:r>
            <a:r>
              <a:rPr lang="sv-SE" dirty="0" err="1"/>
              <a:t>postponed</a:t>
            </a:r>
            <a:r>
              <a:rPr lang="sv-SE" dirty="0"/>
              <a:t> 2020, </a:t>
            </a:r>
            <a:r>
              <a:rPr lang="sv-SE" dirty="0" err="1"/>
              <a:t>results</a:t>
            </a:r>
            <a:r>
              <a:rPr lang="sv-SE" dirty="0"/>
              <a:t> from 2018)</a:t>
            </a:r>
          </a:p>
          <a:p>
            <a:r>
              <a:rPr lang="sv-SE" dirty="0" err="1"/>
              <a:t>Women</a:t>
            </a:r>
            <a:r>
              <a:rPr lang="sv-SE" dirty="0"/>
              <a:t>: 1st - Gold</a:t>
            </a:r>
            <a:br>
              <a:rPr lang="sv-SE" dirty="0"/>
            </a:br>
            <a:r>
              <a:rPr lang="sv-SE" dirty="0"/>
              <a:t>Men: 2nd - Silver</a:t>
            </a:r>
            <a:br>
              <a:rPr lang="sv-SE" dirty="0"/>
            </a:br>
            <a:r>
              <a:rPr lang="sv-SE" dirty="0"/>
              <a:t>Mixed: 1st - Gold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2B2EE512-BC79-474B-9F94-C03F5C68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57" y="761997"/>
            <a:ext cx="4438304" cy="2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1B18E7F9-E391-46E2-A9FC-4662CA31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94" y="3724565"/>
            <a:ext cx="4443167" cy="2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1691495-4B3B-4E23-A0C0-8F6177754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4" y="3647695"/>
            <a:ext cx="5693387" cy="303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17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>
            <a:extLst>
              <a:ext uri="{FF2B5EF4-FFF2-40B4-BE49-F238E27FC236}">
                <a16:creationId xmlns:a16="http://schemas.microsoft.com/office/drawing/2014/main" id="{A492B443-B7B6-410E-836A-F101178817B3}"/>
              </a:ext>
            </a:extLst>
          </p:cNvPr>
          <p:cNvSpPr txBox="1"/>
          <p:nvPr/>
        </p:nvSpPr>
        <p:spPr>
          <a:xfrm>
            <a:off x="381049" y="109110"/>
            <a:ext cx="9907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>
                <a:solidFill>
                  <a:schemeClr val="accent1"/>
                </a:solidFill>
              </a:rPr>
              <a:t>Sports / </a:t>
            </a:r>
            <a:r>
              <a:rPr lang="sv-SE" sz="3200" dirty="0" err="1">
                <a:solidFill>
                  <a:schemeClr val="accent1"/>
                </a:solidFill>
              </a:rPr>
              <a:t>Physical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Education</a:t>
            </a:r>
            <a:r>
              <a:rPr lang="sv-SE" sz="3200" dirty="0">
                <a:solidFill>
                  <a:schemeClr val="accent1"/>
                </a:solidFill>
              </a:rPr>
              <a:t> in </a:t>
            </a:r>
            <a:r>
              <a:rPr lang="sv-SE" sz="3200" dirty="0" err="1">
                <a:solidFill>
                  <a:schemeClr val="accent1"/>
                </a:solidFill>
              </a:rPr>
              <a:t>schools</a:t>
            </a:r>
            <a:endParaRPr lang="sv-SE" sz="3200" dirty="0">
              <a:solidFill>
                <a:schemeClr val="accent1"/>
              </a:solidFill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6467DB57-6D77-4001-B729-245294AE819C}"/>
              </a:ext>
            </a:extLst>
          </p:cNvPr>
          <p:cNvSpPr txBox="1"/>
          <p:nvPr/>
        </p:nvSpPr>
        <p:spPr>
          <a:xfrm>
            <a:off x="381049" y="693885"/>
            <a:ext cx="1124136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Schools</a:t>
            </a:r>
            <a:r>
              <a:rPr lang="sv-SE" sz="2000" dirty="0"/>
              <a:t> </a:t>
            </a:r>
            <a:r>
              <a:rPr lang="sv-SE" sz="2000" dirty="0" err="1"/>
              <a:t>have</a:t>
            </a:r>
            <a:r>
              <a:rPr lang="sv-SE" sz="2000" dirty="0"/>
              <a:t> </a:t>
            </a:r>
            <a:r>
              <a:rPr lang="sv-SE" sz="2000" dirty="0" err="1"/>
              <a:t>educated</a:t>
            </a:r>
            <a:r>
              <a:rPr lang="sv-SE" sz="2000" dirty="0"/>
              <a:t> </a:t>
            </a:r>
            <a:r>
              <a:rPr lang="sv-SE" sz="2000" dirty="0" err="1"/>
              <a:t>Physical</a:t>
            </a:r>
            <a:r>
              <a:rPr lang="sv-SE" sz="2000" dirty="0"/>
              <a:t> </a:t>
            </a:r>
            <a:r>
              <a:rPr lang="sv-SE" sz="2000" dirty="0" err="1"/>
              <a:t>Education</a:t>
            </a:r>
            <a:r>
              <a:rPr lang="sv-SE" sz="2000" dirty="0"/>
              <a:t> </a:t>
            </a:r>
            <a:r>
              <a:rPr lang="sv-SE" sz="2000" dirty="0" err="1"/>
              <a:t>teachers</a:t>
            </a:r>
            <a:r>
              <a:rPr lang="sv-SE" sz="2000" dirty="0"/>
              <a:t> for students from </a:t>
            </a:r>
          </a:p>
          <a:p>
            <a:r>
              <a:rPr lang="sv-SE" sz="2000" dirty="0"/>
              <a:t>7 </a:t>
            </a:r>
            <a:r>
              <a:rPr lang="sv-SE" sz="2000" dirty="0" err="1"/>
              <a:t>years</a:t>
            </a:r>
            <a:r>
              <a:rPr lang="sv-SE" sz="2000" dirty="0"/>
              <a:t> old and </a:t>
            </a:r>
            <a:r>
              <a:rPr lang="sv-SE" sz="2000" dirty="0" err="1"/>
              <a:t>up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/>
              <a:t>7-9 </a:t>
            </a:r>
            <a:r>
              <a:rPr lang="sv-SE" sz="2000" dirty="0" err="1"/>
              <a:t>years</a:t>
            </a:r>
            <a:r>
              <a:rPr lang="sv-SE" sz="2000" dirty="0"/>
              <a:t> old: total </a:t>
            </a:r>
            <a:r>
              <a:rPr lang="sv-SE" sz="2000" dirty="0" err="1"/>
              <a:t>of</a:t>
            </a:r>
            <a:r>
              <a:rPr lang="sv-SE" sz="2000" dirty="0"/>
              <a:t> 140 </a:t>
            </a:r>
            <a:r>
              <a:rPr lang="sv-SE" sz="2000" dirty="0" err="1"/>
              <a:t>hours</a:t>
            </a:r>
            <a:r>
              <a:rPr lang="sv-SE" sz="2000" dirty="0"/>
              <a:t> PE (1 </a:t>
            </a:r>
            <a:r>
              <a:rPr lang="sv-SE" sz="2000" dirty="0" err="1"/>
              <a:t>lesson</a:t>
            </a:r>
            <a:r>
              <a:rPr lang="sv-SE" sz="2000" dirty="0"/>
              <a:t> per </a:t>
            </a:r>
            <a:r>
              <a:rPr lang="sv-SE" sz="2000" dirty="0" err="1"/>
              <a:t>week</a:t>
            </a:r>
            <a:r>
              <a:rPr lang="sv-SE" sz="2000" dirty="0"/>
              <a:t> on </a:t>
            </a:r>
            <a:r>
              <a:rPr lang="sv-SE" sz="2000" dirty="0" err="1"/>
              <a:t>average</a:t>
            </a:r>
            <a:r>
              <a:rPr lang="sv-SE" sz="2000" dirty="0"/>
              <a:t>)</a:t>
            </a:r>
          </a:p>
          <a:p>
            <a:r>
              <a:rPr lang="sv-SE" sz="2000" dirty="0"/>
              <a:t>10-12 </a:t>
            </a:r>
            <a:r>
              <a:rPr lang="sv-SE" sz="2000" dirty="0" err="1"/>
              <a:t>years</a:t>
            </a:r>
            <a:r>
              <a:rPr lang="sv-SE" sz="2000" dirty="0"/>
              <a:t> old: total </a:t>
            </a:r>
            <a:r>
              <a:rPr lang="sv-SE" sz="2000" dirty="0" err="1"/>
              <a:t>of</a:t>
            </a:r>
            <a:r>
              <a:rPr lang="sv-SE" sz="2000" dirty="0"/>
              <a:t> 180 </a:t>
            </a:r>
            <a:r>
              <a:rPr lang="sv-SE" sz="2000" dirty="0" err="1"/>
              <a:t>hours</a:t>
            </a:r>
            <a:r>
              <a:rPr lang="sv-SE" sz="2000" dirty="0"/>
              <a:t> PE (1-2 </a:t>
            </a:r>
            <a:r>
              <a:rPr lang="sv-SE" sz="2000" dirty="0" err="1"/>
              <a:t>lessons</a:t>
            </a:r>
            <a:r>
              <a:rPr lang="sv-SE" sz="2000" dirty="0"/>
              <a:t> per </a:t>
            </a:r>
            <a:r>
              <a:rPr lang="sv-SE" sz="2000" dirty="0" err="1"/>
              <a:t>week</a:t>
            </a:r>
            <a:r>
              <a:rPr lang="sv-SE" sz="2000" dirty="0"/>
              <a:t> on </a:t>
            </a:r>
            <a:r>
              <a:rPr lang="sv-SE" sz="2000" dirty="0" err="1"/>
              <a:t>average</a:t>
            </a:r>
            <a:r>
              <a:rPr lang="sv-SE" sz="2000" dirty="0"/>
              <a:t>)</a:t>
            </a:r>
          </a:p>
          <a:p>
            <a:r>
              <a:rPr lang="sv-SE" sz="2000" dirty="0"/>
              <a:t>13-15 </a:t>
            </a:r>
            <a:r>
              <a:rPr lang="sv-SE" sz="2000" dirty="0" err="1"/>
              <a:t>years</a:t>
            </a:r>
            <a:r>
              <a:rPr lang="sv-SE" sz="2000" dirty="0"/>
              <a:t> old: total </a:t>
            </a:r>
            <a:r>
              <a:rPr lang="sv-SE" sz="2000" dirty="0" err="1"/>
              <a:t>of</a:t>
            </a:r>
            <a:r>
              <a:rPr lang="sv-SE" sz="2000" dirty="0"/>
              <a:t> 280 </a:t>
            </a:r>
            <a:r>
              <a:rPr lang="sv-SE" sz="2000" dirty="0" err="1"/>
              <a:t>hours</a:t>
            </a:r>
            <a:r>
              <a:rPr lang="sv-SE" sz="2000" dirty="0"/>
              <a:t> PE (2 </a:t>
            </a:r>
            <a:r>
              <a:rPr lang="sv-SE" sz="2000" dirty="0" err="1"/>
              <a:t>lessons</a:t>
            </a:r>
            <a:r>
              <a:rPr lang="sv-SE" sz="2000" dirty="0"/>
              <a:t> per </a:t>
            </a:r>
            <a:r>
              <a:rPr lang="sv-SE" sz="2000" dirty="0" err="1"/>
              <a:t>week</a:t>
            </a:r>
            <a:r>
              <a:rPr lang="sv-SE" sz="2000" dirty="0"/>
              <a:t>)</a:t>
            </a:r>
          </a:p>
          <a:p>
            <a:r>
              <a:rPr lang="sv-SE" sz="2000" dirty="0"/>
              <a:t>16-18 </a:t>
            </a:r>
            <a:r>
              <a:rPr lang="sv-SE" sz="2000" dirty="0" err="1"/>
              <a:t>years</a:t>
            </a:r>
            <a:r>
              <a:rPr lang="sv-SE" sz="2000" dirty="0"/>
              <a:t> old: total </a:t>
            </a:r>
            <a:r>
              <a:rPr lang="sv-SE" sz="2000" dirty="0" err="1"/>
              <a:t>of</a:t>
            </a:r>
            <a:r>
              <a:rPr lang="sv-SE" sz="2000" dirty="0"/>
              <a:t> 100-200 </a:t>
            </a:r>
            <a:r>
              <a:rPr lang="sv-SE" sz="2000" dirty="0" err="1"/>
              <a:t>hours</a:t>
            </a:r>
            <a:r>
              <a:rPr lang="sv-SE" sz="2000" dirty="0"/>
              <a:t> PE  (1 </a:t>
            </a:r>
            <a:r>
              <a:rPr lang="sv-SE" sz="2000" dirty="0" err="1"/>
              <a:t>lesson</a:t>
            </a:r>
            <a:r>
              <a:rPr lang="sv-SE" sz="2000" dirty="0"/>
              <a:t> per </a:t>
            </a:r>
            <a:r>
              <a:rPr lang="sv-SE" sz="2000" dirty="0" err="1"/>
              <a:t>week</a:t>
            </a:r>
            <a:r>
              <a:rPr lang="sv-SE" sz="2000" dirty="0"/>
              <a:t> for 1-2 </a:t>
            </a:r>
            <a:r>
              <a:rPr lang="sv-SE" sz="2000" dirty="0" err="1"/>
              <a:t>of</a:t>
            </a:r>
            <a:r>
              <a:rPr lang="sv-SE" sz="2000" dirty="0"/>
              <a:t> 3 </a:t>
            </a:r>
            <a:r>
              <a:rPr lang="sv-SE" sz="2000" dirty="0" err="1"/>
              <a:t>years</a:t>
            </a:r>
            <a:r>
              <a:rPr lang="sv-SE" sz="2000" dirty="0"/>
              <a:t> on </a:t>
            </a:r>
            <a:r>
              <a:rPr lang="sv-SE" sz="2000" dirty="0" err="1"/>
              <a:t>average</a:t>
            </a:r>
            <a:r>
              <a:rPr lang="sv-SE" sz="2000" dirty="0"/>
              <a:t>)</a:t>
            </a:r>
          </a:p>
          <a:p>
            <a:endParaRPr lang="sv-SE" sz="2000" dirty="0"/>
          </a:p>
          <a:p>
            <a:r>
              <a:rPr lang="sv-SE" sz="2000" dirty="0" err="1"/>
              <a:t>Teenagers</a:t>
            </a:r>
            <a:r>
              <a:rPr lang="sv-SE" sz="2000" dirty="0"/>
              <a:t> </a:t>
            </a:r>
            <a:r>
              <a:rPr lang="sv-SE" sz="2000" dirty="0" err="1"/>
              <a:t>tend</a:t>
            </a:r>
            <a:r>
              <a:rPr lang="sv-SE" sz="2000" dirty="0"/>
              <a:t> to </a:t>
            </a:r>
            <a:r>
              <a:rPr lang="sv-SE" sz="2000" dirty="0" err="1"/>
              <a:t>quit</a:t>
            </a:r>
            <a:r>
              <a:rPr lang="sv-SE" sz="2000" dirty="0"/>
              <a:t> sports, so the </a:t>
            </a:r>
            <a:r>
              <a:rPr lang="sv-SE" sz="2000" dirty="0" err="1"/>
              <a:t>government</a:t>
            </a:r>
            <a:r>
              <a:rPr lang="sv-SE" sz="2000" dirty="0"/>
              <a:t> </a:t>
            </a:r>
            <a:r>
              <a:rPr lang="sv-SE" sz="2000" dirty="0" err="1"/>
              <a:t>added</a:t>
            </a:r>
            <a:r>
              <a:rPr lang="sv-SE" sz="2000" dirty="0"/>
              <a:t> </a:t>
            </a:r>
            <a:r>
              <a:rPr lang="sv-SE" sz="2000" dirty="0" err="1"/>
              <a:t>more</a:t>
            </a:r>
            <a:r>
              <a:rPr lang="sv-SE" sz="2000" dirty="0"/>
              <a:t> PE in 2020 – from 500 </a:t>
            </a:r>
            <a:r>
              <a:rPr lang="sv-SE" sz="2000" dirty="0" err="1"/>
              <a:t>hours</a:t>
            </a:r>
            <a:r>
              <a:rPr lang="sv-SE" sz="2000" dirty="0"/>
              <a:t> in total (7-15 </a:t>
            </a:r>
            <a:r>
              <a:rPr lang="sv-SE" sz="2000" dirty="0" err="1"/>
              <a:t>years</a:t>
            </a:r>
            <a:r>
              <a:rPr lang="sv-SE" sz="2000" dirty="0"/>
              <a:t>) to 600 </a:t>
            </a:r>
            <a:r>
              <a:rPr lang="sv-SE" sz="2000" dirty="0" err="1"/>
              <a:t>hours</a:t>
            </a:r>
            <a:r>
              <a:rPr lang="sv-SE" sz="2000" dirty="0"/>
              <a:t>, all </a:t>
            </a:r>
            <a:r>
              <a:rPr lang="sv-SE" sz="2000" dirty="0" err="1"/>
              <a:t>of</a:t>
            </a:r>
            <a:r>
              <a:rPr lang="sv-SE" sz="2000" dirty="0"/>
              <a:t> the 100 extra </a:t>
            </a:r>
            <a:r>
              <a:rPr lang="sv-SE" sz="2000" dirty="0" err="1"/>
              <a:t>hours</a:t>
            </a:r>
            <a:r>
              <a:rPr lang="sv-SE" sz="2000" dirty="0"/>
              <a:t> </a:t>
            </a:r>
            <a:r>
              <a:rPr lang="sv-SE" sz="2000" dirty="0" err="1"/>
              <a:t>was</a:t>
            </a:r>
            <a:r>
              <a:rPr lang="sv-SE" sz="2000" dirty="0"/>
              <a:t> </a:t>
            </a:r>
            <a:r>
              <a:rPr lang="sv-SE" sz="2000" dirty="0" err="1"/>
              <a:t>added</a:t>
            </a:r>
            <a:r>
              <a:rPr lang="sv-SE" sz="2000" dirty="0"/>
              <a:t> for </a:t>
            </a:r>
            <a:r>
              <a:rPr lang="sv-SE" sz="2000" dirty="0" err="1"/>
              <a:t>ages</a:t>
            </a:r>
            <a:r>
              <a:rPr lang="sv-SE" sz="2000" dirty="0"/>
              <a:t> 12-15.</a:t>
            </a:r>
          </a:p>
          <a:p>
            <a:endParaRPr lang="sv-SE" sz="2000" dirty="0"/>
          </a:p>
          <a:p>
            <a:r>
              <a:rPr lang="sv-SE" sz="2000" dirty="0"/>
              <a:t>Järfällagymnasterna rents </a:t>
            </a:r>
            <a:r>
              <a:rPr lang="sv-SE" sz="2000" dirty="0" err="1"/>
              <a:t>school</a:t>
            </a:r>
            <a:r>
              <a:rPr lang="sv-SE" sz="2000" dirty="0"/>
              <a:t> gyms for </a:t>
            </a:r>
            <a:r>
              <a:rPr lang="sv-SE" sz="2000" dirty="0" err="1"/>
              <a:t>recreational</a:t>
            </a:r>
            <a:r>
              <a:rPr lang="sv-SE" sz="2000" dirty="0"/>
              <a:t> </a:t>
            </a:r>
          </a:p>
          <a:p>
            <a:r>
              <a:rPr lang="sv-SE" sz="2000" dirty="0" err="1"/>
              <a:t>gymnastics</a:t>
            </a:r>
            <a:r>
              <a:rPr lang="sv-SE" sz="2000" dirty="0"/>
              <a:t> (JG-hallen is full!)</a:t>
            </a:r>
          </a:p>
          <a:p>
            <a:endParaRPr lang="sv-SE" sz="2000" dirty="0"/>
          </a:p>
          <a:p>
            <a:r>
              <a:rPr lang="sv-SE" sz="2000" dirty="0" err="1"/>
              <a:t>Preschools</a:t>
            </a:r>
            <a:r>
              <a:rPr lang="sv-SE" sz="2000" dirty="0"/>
              <a:t> and </a:t>
            </a:r>
            <a:r>
              <a:rPr lang="sv-SE" sz="2000" dirty="0" err="1"/>
              <a:t>schools</a:t>
            </a:r>
            <a:r>
              <a:rPr lang="sv-SE" sz="2000" dirty="0"/>
              <a:t> in Järfälla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train</a:t>
            </a:r>
            <a:r>
              <a:rPr lang="sv-SE" sz="2000" dirty="0"/>
              <a:t> in JG-hallen </a:t>
            </a:r>
          </a:p>
          <a:p>
            <a:r>
              <a:rPr lang="sv-SE" sz="2000" dirty="0" err="1"/>
              <a:t>during</a:t>
            </a:r>
            <a:r>
              <a:rPr lang="sv-SE" sz="2000" dirty="0"/>
              <a:t> </a:t>
            </a:r>
            <a:r>
              <a:rPr lang="sv-SE" sz="2000" dirty="0" err="1"/>
              <a:t>daytime</a:t>
            </a:r>
            <a:r>
              <a:rPr lang="sv-SE" sz="2000" dirty="0"/>
              <a:t>. </a:t>
            </a:r>
          </a:p>
        </p:txBody>
      </p:sp>
      <p:pic>
        <p:nvPicPr>
          <p:cNvPr id="6146" name="Picture 2" descr="Foto: Anders Wiklund/TT">
            <a:extLst>
              <a:ext uri="{FF2B5EF4-FFF2-40B4-BE49-F238E27FC236}">
                <a16:creationId xmlns:a16="http://schemas.microsoft.com/office/drawing/2014/main" id="{D692DD90-1D6E-4C5A-AAED-657D2E82D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5" y="243680"/>
            <a:ext cx="3587836" cy="202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CD889B1-F341-4614-BAEC-ADD4DDD88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885738"/>
            <a:ext cx="5886450" cy="297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476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0BEC68-E31A-40CF-BBB3-1446CE37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Järfällagymnasterna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91724A8-4859-41F5-807F-91036E0E8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98" b="23540"/>
          <a:stretch/>
        </p:blipFill>
        <p:spPr>
          <a:xfrm>
            <a:off x="609600" y="2755792"/>
            <a:ext cx="3044327" cy="307898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09600" y="1214817"/>
            <a:ext cx="10518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Values</a:t>
            </a:r>
            <a:r>
              <a:rPr lang="sv-S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sv-SE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Joy</a:t>
            </a:r>
            <a:r>
              <a:rPr lang="sv-S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sv-SE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Safe</a:t>
            </a:r>
            <a:r>
              <a:rPr lang="sv-S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sport, </a:t>
            </a:r>
            <a:r>
              <a:rPr lang="sv-SE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Cooperation</a:t>
            </a:r>
            <a:r>
              <a:rPr lang="sv-SE" sz="3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sv-SE" sz="36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Development</a:t>
            </a:r>
            <a:endParaRPr lang="sv-SE" sz="3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717985" y="2181026"/>
            <a:ext cx="7577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Situated</a:t>
            </a:r>
            <a:r>
              <a:rPr lang="sv-SE" dirty="0"/>
              <a:t> in Järfälla, </a:t>
            </a:r>
            <a:r>
              <a:rPr lang="sv-SE" dirty="0" err="1"/>
              <a:t>north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Stockholm</a:t>
            </a:r>
          </a:p>
          <a:p>
            <a:endParaRPr lang="sv-SE" dirty="0"/>
          </a:p>
          <a:p>
            <a:r>
              <a:rPr lang="sv-SE" dirty="0" err="1"/>
              <a:t>Nonprofit</a:t>
            </a:r>
            <a:r>
              <a:rPr lang="sv-SE" dirty="0"/>
              <a:t> club </a:t>
            </a:r>
            <a:r>
              <a:rPr lang="sv-SE" dirty="0" err="1"/>
              <a:t>started</a:t>
            </a:r>
            <a:r>
              <a:rPr lang="sv-SE" dirty="0"/>
              <a:t> in 1976</a:t>
            </a:r>
          </a:p>
          <a:p>
            <a:endParaRPr lang="sv-SE" dirty="0"/>
          </a:p>
          <a:p>
            <a:r>
              <a:rPr lang="sv-SE" dirty="0" err="1"/>
              <a:t>Approximately</a:t>
            </a:r>
            <a:r>
              <a:rPr lang="sv-SE" dirty="0"/>
              <a:t> 1300 </a:t>
            </a:r>
            <a:r>
              <a:rPr lang="sv-SE" dirty="0" err="1"/>
              <a:t>members</a:t>
            </a:r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 err="1"/>
              <a:t>Arrange</a:t>
            </a:r>
            <a:r>
              <a:rPr lang="sv-SE" dirty="0"/>
              <a:t> </a:t>
            </a:r>
            <a:r>
              <a:rPr lang="sv-SE" dirty="0" err="1"/>
              <a:t>two</a:t>
            </a:r>
            <a:r>
              <a:rPr lang="sv-SE" dirty="0"/>
              <a:t> national </a:t>
            </a:r>
            <a:r>
              <a:rPr lang="sv-SE" dirty="0" err="1"/>
              <a:t>teamgym</a:t>
            </a:r>
            <a:r>
              <a:rPr lang="sv-SE" dirty="0"/>
              <a:t> </a:t>
            </a:r>
            <a:r>
              <a:rPr lang="sv-SE" dirty="0" err="1"/>
              <a:t>competitions</a:t>
            </a:r>
            <a:r>
              <a:rPr lang="sv-SE" dirty="0"/>
              <a:t> per </a:t>
            </a:r>
            <a:r>
              <a:rPr lang="sv-SE" dirty="0" err="1"/>
              <a:t>year</a:t>
            </a:r>
            <a:r>
              <a:rPr lang="sv-SE" dirty="0"/>
              <a:t>, </a:t>
            </a:r>
            <a:r>
              <a:rPr lang="sv-SE" dirty="0" err="1"/>
              <a:t>crucial</a:t>
            </a:r>
            <a:r>
              <a:rPr lang="sv-SE" dirty="0"/>
              <a:t> for </a:t>
            </a:r>
            <a:r>
              <a:rPr lang="sv-SE" dirty="0" err="1"/>
              <a:t>finances</a:t>
            </a:r>
            <a:r>
              <a:rPr lang="sv-SE" dirty="0"/>
              <a:t>. </a:t>
            </a:r>
          </a:p>
          <a:p>
            <a:r>
              <a:rPr lang="sv-SE" dirty="0" err="1"/>
              <a:t>Since</a:t>
            </a:r>
            <a:r>
              <a:rPr lang="sv-SE" dirty="0"/>
              <a:t> 2006, </a:t>
            </a:r>
            <a:r>
              <a:rPr lang="sv-SE" dirty="0" err="1"/>
              <a:t>we</a:t>
            </a:r>
            <a:r>
              <a:rPr lang="sv-SE" dirty="0"/>
              <a:t> have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own</a:t>
            </a:r>
            <a:r>
              <a:rPr lang="sv-SE" dirty="0"/>
              <a:t> </a:t>
            </a:r>
            <a:r>
              <a:rPr lang="sv-SE" dirty="0" err="1"/>
              <a:t>facility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2500 m2, JG-hallen. </a:t>
            </a:r>
            <a:r>
              <a:rPr lang="sv-SE" dirty="0" err="1"/>
              <a:t>Also</a:t>
            </a:r>
            <a:r>
              <a:rPr lang="sv-SE" dirty="0"/>
              <a:t> </a:t>
            </a:r>
            <a:r>
              <a:rPr lang="sv-SE" dirty="0" err="1"/>
              <a:t>train</a:t>
            </a:r>
            <a:r>
              <a:rPr lang="sv-SE" dirty="0"/>
              <a:t> in </a:t>
            </a:r>
            <a:r>
              <a:rPr lang="sv-SE" dirty="0" err="1"/>
              <a:t>twelve</a:t>
            </a:r>
            <a:r>
              <a:rPr lang="sv-SE" dirty="0"/>
              <a:t> school sports </a:t>
            </a:r>
            <a:r>
              <a:rPr lang="sv-SE" dirty="0" err="1"/>
              <a:t>facilities</a:t>
            </a:r>
            <a:r>
              <a:rPr lang="sv-SE" dirty="0"/>
              <a:t> </a:t>
            </a:r>
            <a:r>
              <a:rPr lang="sv-SE" dirty="0" err="1"/>
              <a:t>within</a:t>
            </a:r>
            <a:r>
              <a:rPr lang="sv-SE" dirty="0"/>
              <a:t> Järfälla.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7194430" y="2530225"/>
            <a:ext cx="3933645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accent1"/>
                </a:solidFill>
              </a:rPr>
              <a:t>Recreational gymnasts: 643</a:t>
            </a:r>
          </a:p>
          <a:p>
            <a:r>
              <a:rPr lang="sv-SE" dirty="0">
                <a:solidFill>
                  <a:schemeClr val="accent1"/>
                </a:solidFill>
              </a:rPr>
              <a:t>Teamgym gymnasts: 257</a:t>
            </a:r>
          </a:p>
          <a:p>
            <a:r>
              <a:rPr lang="sv-SE" dirty="0">
                <a:solidFill>
                  <a:schemeClr val="accent1"/>
                </a:solidFill>
              </a:rPr>
              <a:t>WAG gymnasts: 62</a:t>
            </a:r>
          </a:p>
          <a:p>
            <a:r>
              <a:rPr lang="sv-SE" dirty="0">
                <a:solidFill>
                  <a:schemeClr val="accent1"/>
                </a:solidFill>
              </a:rPr>
              <a:t>Aerobic gymnastics gymnasts: 21</a:t>
            </a:r>
          </a:p>
          <a:p>
            <a:r>
              <a:rPr lang="sv-SE" dirty="0">
                <a:solidFill>
                  <a:schemeClr val="accent1"/>
                </a:solidFill>
              </a:rPr>
              <a:t>Parkour: 18</a:t>
            </a:r>
          </a:p>
          <a:p>
            <a:r>
              <a:rPr lang="sv-SE" dirty="0">
                <a:solidFill>
                  <a:schemeClr val="accent1"/>
                </a:solidFill>
              </a:rPr>
              <a:t>Gymnastics for all, </a:t>
            </a:r>
            <a:r>
              <a:rPr lang="sv-SE" dirty="0" err="1">
                <a:solidFill>
                  <a:schemeClr val="accent1"/>
                </a:solidFill>
              </a:rPr>
              <a:t>with</a:t>
            </a:r>
            <a:r>
              <a:rPr lang="sv-SE" dirty="0">
                <a:solidFill>
                  <a:schemeClr val="accent1"/>
                </a:solidFill>
              </a:rPr>
              <a:t> </a:t>
            </a:r>
            <a:r>
              <a:rPr lang="sv-SE" dirty="0" err="1">
                <a:solidFill>
                  <a:schemeClr val="accent1"/>
                </a:solidFill>
              </a:rPr>
              <a:t>disabilities</a:t>
            </a:r>
            <a:r>
              <a:rPr lang="sv-SE" dirty="0">
                <a:solidFill>
                  <a:schemeClr val="accent1"/>
                </a:solidFill>
              </a:rPr>
              <a:t>: 10</a:t>
            </a:r>
          </a:p>
        </p:txBody>
      </p:sp>
    </p:spTree>
    <p:extLst>
      <p:ext uri="{BB962C8B-B14F-4D97-AF65-F5344CB8AC3E}">
        <p14:creationId xmlns:p14="http://schemas.microsoft.com/office/powerpoint/2010/main" val="3810662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0EAD42-E526-404A-A161-F31E469A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 err="1"/>
              <a:t>This</a:t>
            </a:r>
            <a:r>
              <a:rPr lang="sv-SE" sz="4000" dirty="0"/>
              <a:t> is Järfällagymnasterna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29CFCD-E6EA-4261-945E-69BF4AE92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331" y="5964727"/>
            <a:ext cx="6235337" cy="542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4000" b="1"/>
              <a:t>Womens Artistic Gymnastics</a:t>
            </a:r>
            <a:endParaRPr lang="sv-SE" sz="4000" b="1" dirty="0"/>
          </a:p>
          <a:p>
            <a:pPr marL="0" indent="0">
              <a:buNone/>
            </a:pPr>
            <a:endParaRPr lang="sv-SE" sz="4000" b="1" dirty="0"/>
          </a:p>
        </p:txBody>
      </p:sp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B441FCC2-C427-4EB8-B6AD-38A6207326DC}"/>
              </a:ext>
            </a:extLst>
          </p:cNvPr>
          <p:cNvSpPr txBox="1">
            <a:spLocks/>
          </p:cNvSpPr>
          <p:nvPr/>
        </p:nvSpPr>
        <p:spPr>
          <a:xfrm>
            <a:off x="1280160" y="1722502"/>
            <a:ext cx="2366226" cy="542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4000" b="1"/>
              <a:t>Teamgym</a:t>
            </a:r>
            <a:endParaRPr lang="sv-SE" sz="4000" b="1" dirty="0"/>
          </a:p>
          <a:p>
            <a:pPr marL="0" indent="0">
              <a:buFont typeface="Arial" pitchFamily="34" charset="0"/>
              <a:buNone/>
            </a:pPr>
            <a:endParaRPr lang="sv-SE" sz="4000" b="1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35EE6BD-F65E-4032-80E7-F73B2EFA5D3D}"/>
              </a:ext>
            </a:extLst>
          </p:cNvPr>
          <p:cNvSpPr txBox="1">
            <a:spLocks/>
          </p:cNvSpPr>
          <p:nvPr/>
        </p:nvSpPr>
        <p:spPr>
          <a:xfrm>
            <a:off x="8545611" y="4033425"/>
            <a:ext cx="2925864" cy="647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4000" b="1" dirty="0" err="1"/>
              <a:t>Parkour</a:t>
            </a:r>
            <a:endParaRPr lang="sv-SE" sz="4000" b="1" dirty="0"/>
          </a:p>
          <a:p>
            <a:pPr marL="0" indent="0">
              <a:buFont typeface="Arial" pitchFamily="34" charset="0"/>
              <a:buNone/>
            </a:pPr>
            <a:endParaRPr lang="sv-SE" sz="4000" b="1" dirty="0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C7675EA7-A8E7-41FD-AB62-635E917AC4D5}"/>
              </a:ext>
            </a:extLst>
          </p:cNvPr>
          <p:cNvSpPr txBox="1">
            <a:spLocks/>
          </p:cNvSpPr>
          <p:nvPr/>
        </p:nvSpPr>
        <p:spPr>
          <a:xfrm>
            <a:off x="8016977" y="1798702"/>
            <a:ext cx="3405186" cy="93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4000" b="1" dirty="0"/>
              <a:t>Gymnastics for all – kids </a:t>
            </a:r>
            <a:r>
              <a:rPr lang="sv-SE" sz="4000" b="1" dirty="0" err="1"/>
              <a:t>with</a:t>
            </a:r>
            <a:r>
              <a:rPr lang="sv-SE" sz="4000" b="1" dirty="0"/>
              <a:t> </a:t>
            </a:r>
            <a:r>
              <a:rPr lang="sv-SE" sz="4000" b="1" dirty="0" err="1"/>
              <a:t>disabilities</a:t>
            </a:r>
            <a:endParaRPr lang="sv-SE" sz="4000" b="1" dirty="0"/>
          </a:p>
        </p:txBody>
      </p:sp>
      <p:sp>
        <p:nvSpPr>
          <p:cNvPr id="7" name="Platshållare för innehåll 2">
            <a:extLst>
              <a:ext uri="{FF2B5EF4-FFF2-40B4-BE49-F238E27FC236}">
                <a16:creationId xmlns:a16="http://schemas.microsoft.com/office/drawing/2014/main" id="{386437F2-BB85-44AA-BBD0-7802F7CF218B}"/>
              </a:ext>
            </a:extLst>
          </p:cNvPr>
          <p:cNvSpPr txBox="1">
            <a:spLocks/>
          </p:cNvSpPr>
          <p:nvPr/>
        </p:nvSpPr>
        <p:spPr>
          <a:xfrm>
            <a:off x="559979" y="2931790"/>
            <a:ext cx="3086407" cy="93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4000" b="1" dirty="0"/>
              <a:t>Recreational gymnastics for kids, </a:t>
            </a:r>
            <a:r>
              <a:rPr lang="sv-SE" sz="4000" b="1" dirty="0" err="1"/>
              <a:t>teens</a:t>
            </a:r>
            <a:r>
              <a:rPr lang="sv-SE" sz="4000" b="1" dirty="0"/>
              <a:t> and </a:t>
            </a:r>
            <a:r>
              <a:rPr lang="sv-SE" sz="4000" b="1" dirty="0" err="1"/>
              <a:t>adults</a:t>
            </a:r>
            <a:endParaRPr lang="sv-SE" sz="4000" b="1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D8373AF1-9603-45E9-883D-49C423BAB154}"/>
              </a:ext>
            </a:extLst>
          </p:cNvPr>
          <p:cNvSpPr txBox="1">
            <a:spLocks/>
          </p:cNvSpPr>
          <p:nvPr/>
        </p:nvSpPr>
        <p:spPr>
          <a:xfrm>
            <a:off x="7867769" y="5007093"/>
            <a:ext cx="4527790" cy="6476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v-SE" sz="4000" b="1" dirty="0" err="1"/>
              <a:t>Aerobic</a:t>
            </a:r>
            <a:r>
              <a:rPr lang="sv-SE" sz="4000" b="1" dirty="0"/>
              <a:t> gymnastics</a:t>
            </a:r>
          </a:p>
        </p:txBody>
      </p:sp>
      <p:pic>
        <p:nvPicPr>
          <p:cNvPr id="10" name="Bildobjekt 9" descr="JGsköldfärg200dpi.TIF">
            <a:extLst>
              <a:ext uri="{FF2B5EF4-FFF2-40B4-BE49-F238E27FC236}">
                <a16:creationId xmlns:a16="http://schemas.microsoft.com/office/drawing/2014/main" id="{22A5E9D6-5165-45DA-B339-65D432E68BA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-340" b="-340"/>
          <a:stretch/>
        </p:blipFill>
        <p:spPr>
          <a:xfrm>
            <a:off x="4326730" y="1628805"/>
            <a:ext cx="3538537" cy="4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56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CCB110-A716-4D94-8504-A0F37675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Gymnastics</a:t>
            </a:r>
            <a:r>
              <a:rPr lang="sv-SE" dirty="0"/>
              <a:t> for all</a:t>
            </a:r>
          </a:p>
        </p:txBody>
      </p:sp>
      <p:pic>
        <p:nvPicPr>
          <p:cNvPr id="8194" name="Picture 2" descr="Foto: Jessica Green">
            <a:extLst>
              <a:ext uri="{FF2B5EF4-FFF2-40B4-BE49-F238E27FC236}">
                <a16:creationId xmlns:a16="http://schemas.microsoft.com/office/drawing/2014/main" id="{D5E49E00-6F2E-4E51-94EA-7454DCDC9A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7638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2500980-397A-4C8A-B4B4-40A538B53C83}"/>
              </a:ext>
            </a:extLst>
          </p:cNvPr>
          <p:cNvSpPr txBox="1"/>
          <p:nvPr/>
        </p:nvSpPr>
        <p:spPr>
          <a:xfrm>
            <a:off x="7665396" y="1411422"/>
            <a:ext cx="38326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/>
              <a:t>Alla kan gympa = </a:t>
            </a:r>
          </a:p>
          <a:p>
            <a:r>
              <a:rPr lang="sv-SE" sz="2800" dirty="0" err="1"/>
              <a:t>Everyone</a:t>
            </a:r>
            <a:r>
              <a:rPr lang="sv-SE" sz="2800" dirty="0"/>
              <a:t> </a:t>
            </a:r>
            <a:r>
              <a:rPr lang="sv-SE" sz="2800" dirty="0" err="1"/>
              <a:t>can</a:t>
            </a:r>
            <a:r>
              <a:rPr lang="sv-SE" sz="2800" dirty="0"/>
              <a:t> do </a:t>
            </a:r>
            <a:r>
              <a:rPr lang="sv-SE" sz="2800" dirty="0" err="1"/>
              <a:t>gymnastics</a:t>
            </a:r>
            <a:r>
              <a:rPr lang="sv-SE" sz="2800" dirty="0"/>
              <a:t>! </a:t>
            </a:r>
          </a:p>
          <a:p>
            <a:r>
              <a:rPr lang="sv-SE" dirty="0"/>
              <a:t>For kids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disabilites</a:t>
            </a:r>
            <a:r>
              <a:rPr lang="sv-SE" dirty="0"/>
              <a:t> like Downs </a:t>
            </a:r>
            <a:r>
              <a:rPr lang="sv-SE" dirty="0" err="1"/>
              <a:t>syndrome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Kids </a:t>
            </a:r>
            <a:r>
              <a:rPr lang="sv-SE" dirty="0" err="1"/>
              <a:t>with</a:t>
            </a:r>
            <a:r>
              <a:rPr lang="sv-SE" dirty="0"/>
              <a:t> ADHD and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neurophysical</a:t>
            </a:r>
            <a:r>
              <a:rPr lang="sv-SE" dirty="0"/>
              <a:t> </a:t>
            </a:r>
            <a:r>
              <a:rPr lang="sv-SE" dirty="0" err="1"/>
              <a:t>diagnoses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included</a:t>
            </a:r>
            <a:r>
              <a:rPr lang="sv-SE" dirty="0"/>
              <a:t> in </a:t>
            </a:r>
            <a:r>
              <a:rPr lang="sv-SE" dirty="0" err="1"/>
              <a:t>regular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.</a:t>
            </a:r>
          </a:p>
        </p:txBody>
      </p:sp>
      <p:pic>
        <p:nvPicPr>
          <p:cNvPr id="8196" name="Picture 4" descr="Stockholm Top Gymnastics - Alla kan gympa">
            <a:extLst>
              <a:ext uri="{FF2B5EF4-FFF2-40B4-BE49-F238E27FC236}">
                <a16:creationId xmlns:a16="http://schemas.microsoft.com/office/drawing/2014/main" id="{1A7345F1-899C-4DE3-BAB7-AF516A5C6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96" y="4492904"/>
            <a:ext cx="2681591" cy="145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38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7EA9D4C-7739-482F-A2BA-32ABBB3FC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45" y="254492"/>
            <a:ext cx="10363200" cy="1470025"/>
          </a:xfrm>
        </p:spPr>
        <p:txBody>
          <a:bodyPr/>
          <a:lstStyle/>
          <a:p>
            <a:r>
              <a:rPr lang="sv-SE" dirty="0" err="1"/>
              <a:t>Coaches</a:t>
            </a:r>
            <a:r>
              <a:rPr lang="sv-SE" dirty="0"/>
              <a:t> in Järfällagymnasterna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A9E970E-EA1B-4EA5-9382-7BF5A5457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45" y="1536569"/>
            <a:ext cx="9995555" cy="4102231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: 250</a:t>
            </a:r>
          </a:p>
          <a:p>
            <a:pPr algn="l"/>
            <a:r>
              <a:rPr lang="sv-SE" dirty="0" err="1"/>
              <a:t>Hired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: 1 full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teamgym</a:t>
            </a:r>
            <a:r>
              <a:rPr lang="sv-SE" dirty="0"/>
              <a:t> coach, </a:t>
            </a:r>
            <a:r>
              <a:rPr lang="sv-SE" dirty="0" err="1"/>
              <a:t>hiring</a:t>
            </a:r>
            <a:r>
              <a:rPr lang="sv-SE" dirty="0"/>
              <a:t> a full </a:t>
            </a:r>
            <a:r>
              <a:rPr lang="sv-SE" dirty="0" err="1"/>
              <a:t>time</a:t>
            </a:r>
            <a:r>
              <a:rPr lang="sv-SE" dirty="0"/>
              <a:t> WAG/</a:t>
            </a:r>
            <a:r>
              <a:rPr lang="sv-SE" dirty="0" err="1"/>
              <a:t>recreational</a:t>
            </a:r>
            <a:r>
              <a:rPr lang="sv-SE" dirty="0"/>
              <a:t> coach </a:t>
            </a:r>
            <a:r>
              <a:rPr lang="sv-SE" dirty="0" err="1"/>
              <a:t>now</a:t>
            </a:r>
            <a:endParaRPr lang="sv-SE" dirty="0"/>
          </a:p>
          <a:p>
            <a:pPr algn="l"/>
            <a:r>
              <a:rPr lang="sv-SE" dirty="0"/>
              <a:t>Administration and </a:t>
            </a:r>
            <a:r>
              <a:rPr lang="sv-SE" dirty="0" err="1"/>
              <a:t>facililties</a:t>
            </a:r>
            <a:r>
              <a:rPr lang="sv-SE" dirty="0"/>
              <a:t>: 2 full </a:t>
            </a:r>
            <a:r>
              <a:rPr lang="sv-SE" dirty="0" err="1"/>
              <a:t>time</a:t>
            </a:r>
            <a:endParaRPr lang="sv-SE" dirty="0"/>
          </a:p>
          <a:p>
            <a:pPr algn="l"/>
            <a:endParaRPr lang="sv-SE" dirty="0"/>
          </a:p>
          <a:p>
            <a:pPr algn="l"/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 get </a:t>
            </a:r>
            <a:r>
              <a:rPr lang="sv-SE" dirty="0" err="1"/>
              <a:t>paid</a:t>
            </a:r>
            <a:r>
              <a:rPr lang="sv-SE" dirty="0"/>
              <a:t> per </a:t>
            </a:r>
            <a:r>
              <a:rPr lang="sv-SE" dirty="0" err="1"/>
              <a:t>hour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</a:t>
            </a:r>
            <a:r>
              <a:rPr lang="sv-SE" dirty="0" err="1"/>
              <a:t>years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experience</a:t>
            </a:r>
            <a:r>
              <a:rPr lang="sv-SE" dirty="0"/>
              <a:t> and </a:t>
            </a:r>
            <a:r>
              <a:rPr lang="sv-SE" dirty="0" err="1"/>
              <a:t>completed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from the </a:t>
            </a:r>
            <a:r>
              <a:rPr lang="sv-SE" dirty="0" err="1"/>
              <a:t>Gymnastics</a:t>
            </a:r>
            <a:r>
              <a:rPr lang="sv-SE" dirty="0"/>
              <a:t> federation. </a:t>
            </a:r>
            <a:r>
              <a:rPr lang="sv-SE" dirty="0" err="1"/>
              <a:t>Paid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  <a:r>
              <a:rPr lang="sv-SE" dirty="0" err="1"/>
              <a:t>twice</a:t>
            </a:r>
            <a:r>
              <a:rPr lang="sv-SE" dirty="0"/>
              <a:t> a </a:t>
            </a:r>
            <a:r>
              <a:rPr lang="sv-SE" dirty="0" err="1"/>
              <a:t>year</a:t>
            </a:r>
            <a:r>
              <a:rPr lang="sv-SE" dirty="0"/>
              <a:t> (summer and </a:t>
            </a:r>
            <a:r>
              <a:rPr lang="sv-SE" dirty="0" err="1"/>
              <a:t>Christmas</a:t>
            </a:r>
            <a:r>
              <a:rPr lang="sv-SE" dirty="0"/>
              <a:t>). Most </a:t>
            </a:r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parents</a:t>
            </a:r>
            <a:r>
              <a:rPr lang="sv-SE" dirty="0"/>
              <a:t> or former/</a:t>
            </a:r>
            <a:r>
              <a:rPr lang="sv-SE" dirty="0" err="1"/>
              <a:t>current</a:t>
            </a:r>
            <a:r>
              <a:rPr lang="sv-SE" dirty="0"/>
              <a:t> gymnasts (</a:t>
            </a:r>
            <a:r>
              <a:rPr lang="sv-SE" dirty="0" err="1"/>
              <a:t>teenagers</a:t>
            </a:r>
            <a:r>
              <a:rPr lang="sv-SE" dirty="0"/>
              <a:t> and </a:t>
            </a:r>
            <a:r>
              <a:rPr lang="sv-SE" dirty="0" err="1"/>
              <a:t>up</a:t>
            </a:r>
            <a:r>
              <a:rPr lang="sv-SE" dirty="0"/>
              <a:t>).</a:t>
            </a:r>
          </a:p>
          <a:p>
            <a:pPr algn="l"/>
            <a:endParaRPr lang="sv-SE" dirty="0"/>
          </a:p>
          <a:p>
            <a:pPr algn="l"/>
            <a:r>
              <a:rPr lang="sv-SE" dirty="0" err="1"/>
              <a:t>We</a:t>
            </a:r>
            <a:r>
              <a:rPr lang="sv-SE" dirty="0"/>
              <a:t> check </a:t>
            </a:r>
            <a:r>
              <a:rPr lang="sv-SE" dirty="0" err="1"/>
              <a:t>police</a:t>
            </a:r>
            <a:r>
              <a:rPr lang="sv-SE" dirty="0"/>
              <a:t> </a:t>
            </a:r>
            <a:r>
              <a:rPr lang="sv-SE" dirty="0" err="1"/>
              <a:t>records</a:t>
            </a:r>
            <a:r>
              <a:rPr lang="sv-SE" dirty="0"/>
              <a:t> </a:t>
            </a:r>
            <a:r>
              <a:rPr lang="sv-SE" dirty="0" err="1"/>
              <a:t>since</a:t>
            </a:r>
            <a:r>
              <a:rPr lang="sv-SE" dirty="0"/>
              <a:t> 2017 (</a:t>
            </a:r>
            <a:r>
              <a:rPr lang="sv-SE" dirty="0" err="1"/>
              <a:t>mandatory</a:t>
            </a:r>
            <a:r>
              <a:rPr lang="sv-SE" dirty="0"/>
              <a:t> in Sweden </a:t>
            </a:r>
            <a:r>
              <a:rPr lang="sv-SE" dirty="0" err="1"/>
              <a:t>since</a:t>
            </a:r>
            <a:r>
              <a:rPr lang="sv-SE" dirty="0"/>
              <a:t> 2020)</a:t>
            </a:r>
          </a:p>
          <a:p>
            <a:pPr algn="l"/>
            <a:endParaRPr lang="sv-SE" dirty="0"/>
          </a:p>
          <a:p>
            <a:pPr algn="l"/>
            <a:r>
              <a:rPr lang="sv-SE" b="1" dirty="0"/>
              <a:t>TREND</a:t>
            </a:r>
            <a:r>
              <a:rPr lang="sv-SE" dirty="0"/>
              <a:t>: </a:t>
            </a:r>
            <a:r>
              <a:rPr lang="sv-SE" dirty="0" err="1"/>
              <a:t>Harder</a:t>
            </a:r>
            <a:r>
              <a:rPr lang="sv-SE" dirty="0"/>
              <a:t> and </a:t>
            </a:r>
            <a:r>
              <a:rPr lang="sv-SE" dirty="0" err="1"/>
              <a:t>harder</a:t>
            </a:r>
            <a:r>
              <a:rPr lang="sv-SE" dirty="0"/>
              <a:t> to get </a:t>
            </a:r>
            <a:r>
              <a:rPr lang="sv-SE" dirty="0" err="1"/>
              <a:t>parents</a:t>
            </a:r>
            <a:r>
              <a:rPr lang="sv-SE" dirty="0"/>
              <a:t> to be </a:t>
            </a:r>
            <a:r>
              <a:rPr lang="sv-SE" dirty="0" err="1"/>
              <a:t>voluntary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.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reliant</a:t>
            </a:r>
            <a:r>
              <a:rPr lang="sv-SE" dirty="0"/>
              <a:t> on </a:t>
            </a:r>
            <a:r>
              <a:rPr lang="sv-SE" dirty="0" err="1"/>
              <a:t>hired</a:t>
            </a:r>
            <a:r>
              <a:rPr lang="sv-SE" dirty="0"/>
              <a:t> </a:t>
            </a:r>
            <a:r>
              <a:rPr lang="sv-SE" dirty="0" err="1"/>
              <a:t>coaches</a:t>
            </a:r>
            <a:r>
              <a:rPr lang="sv-SE" dirty="0"/>
              <a:t> and gymnasts. </a:t>
            </a:r>
          </a:p>
          <a:p>
            <a:pPr algn="l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096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67610" y="620688"/>
            <a:ext cx="9000998" cy="601124"/>
          </a:xfrm>
        </p:spPr>
        <p:txBody>
          <a:bodyPr/>
          <a:lstStyle/>
          <a:p>
            <a:r>
              <a:rPr lang="sv-SE" dirty="0"/>
              <a:t>SWEDEN – a </a:t>
            </a:r>
            <a:r>
              <a:rPr lang="sv-SE" dirty="0" err="1"/>
              <a:t>sporting</a:t>
            </a:r>
            <a:r>
              <a:rPr lang="sv-SE" dirty="0"/>
              <a:t> nation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567610" y="1556792"/>
            <a:ext cx="5740367" cy="4104456"/>
          </a:xfrm>
        </p:spPr>
        <p:txBody>
          <a:bodyPr/>
          <a:lstStyle/>
          <a:p>
            <a:pPr lvl="0"/>
            <a:r>
              <a:rPr lang="en-US" dirty="0"/>
              <a:t>Approximately 10 million inhabitants</a:t>
            </a:r>
          </a:p>
          <a:p>
            <a:pPr lvl="0"/>
            <a:r>
              <a:rPr lang="en-US" dirty="0"/>
              <a:t>More than 3 million are members in a sports club</a:t>
            </a:r>
          </a:p>
          <a:p>
            <a:pPr lvl="0"/>
            <a:r>
              <a:rPr lang="en-US" dirty="0"/>
              <a:t>Some 2,4 million are ACTIVE in a sports club</a:t>
            </a:r>
          </a:p>
          <a:p>
            <a:pPr lvl="0"/>
            <a:r>
              <a:rPr lang="en-US" dirty="0"/>
              <a:t>Swedish sport focuses particularly on youth sport and sport for all</a:t>
            </a:r>
          </a:p>
          <a:p>
            <a:pPr lvl="0"/>
            <a:r>
              <a:rPr lang="en-US" dirty="0"/>
              <a:t>Half a million coaches of whom the majority are volunteers</a:t>
            </a:r>
          </a:p>
          <a:p>
            <a:pPr lvl="0"/>
            <a:r>
              <a:rPr lang="en-US" dirty="0"/>
              <a:t>Our voluntary coaches are </a:t>
            </a:r>
            <a:r>
              <a:rPr lang="en-US" dirty="0" err="1"/>
              <a:t>cruical</a:t>
            </a:r>
            <a:r>
              <a:rPr lang="en-US" dirty="0"/>
              <a:t> for our day-to-day activities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9218" name="Picture 2" descr="Midsommarfirande med dans r...&quot; by Michael Folmer - Mostphotos">
            <a:extLst>
              <a:ext uri="{FF2B5EF4-FFF2-40B4-BE49-F238E27FC236}">
                <a16:creationId xmlns:a16="http://schemas.microsoft.com/office/drawing/2014/main" id="{647EE2C3-2AFE-44BB-A5E6-6AE349D1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923911"/>
            <a:ext cx="3981450" cy="265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50728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3B012D-EE1F-499A-BDB9-C0DF2ADE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88" y="110007"/>
            <a:ext cx="9776210" cy="800100"/>
          </a:xfrm>
        </p:spPr>
        <p:txBody>
          <a:bodyPr>
            <a:normAutofit fontScale="90000"/>
          </a:bodyPr>
          <a:lstStyle/>
          <a:p>
            <a:r>
              <a:rPr lang="sv-SE" dirty="0"/>
              <a:t>Most </a:t>
            </a:r>
            <a:r>
              <a:rPr lang="sv-SE" dirty="0" err="1"/>
              <a:t>important</a:t>
            </a:r>
            <a:r>
              <a:rPr lang="sv-SE" dirty="0"/>
              <a:t> </a:t>
            </a:r>
            <a:r>
              <a:rPr lang="sv-SE" dirty="0" err="1"/>
              <a:t>factors</a:t>
            </a:r>
            <a:r>
              <a:rPr lang="sv-SE" dirty="0"/>
              <a:t> to </a:t>
            </a:r>
            <a:r>
              <a:rPr lang="sv-SE" dirty="0" err="1"/>
              <a:t>keep</a:t>
            </a:r>
            <a:r>
              <a:rPr lang="sv-SE" dirty="0"/>
              <a:t> </a:t>
            </a:r>
            <a:r>
              <a:rPr lang="sv-SE" dirty="0" err="1"/>
              <a:t>many</a:t>
            </a:r>
            <a:r>
              <a:rPr lang="sv-SE" dirty="0"/>
              <a:t> kids in the sport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106639" y="798469"/>
            <a:ext cx="79316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/>
              <a:t>Many</a:t>
            </a:r>
            <a:r>
              <a:rPr lang="sv-SE" sz="2000" dirty="0"/>
              <a:t> gymnasts </a:t>
            </a:r>
            <a:r>
              <a:rPr lang="sv-SE" sz="2000" dirty="0" err="1"/>
              <a:t>leave</a:t>
            </a:r>
            <a:r>
              <a:rPr lang="sv-SE" sz="2000" dirty="0"/>
              <a:t> the sport as </a:t>
            </a:r>
            <a:r>
              <a:rPr lang="sv-SE" sz="2000" dirty="0" err="1"/>
              <a:t>early</a:t>
            </a:r>
            <a:r>
              <a:rPr lang="sv-SE" sz="2000" dirty="0"/>
              <a:t> as 11 </a:t>
            </a:r>
            <a:r>
              <a:rPr lang="sv-SE" sz="2000" dirty="0" err="1"/>
              <a:t>years</a:t>
            </a:r>
            <a:r>
              <a:rPr lang="sv-SE" sz="2000" dirty="0"/>
              <a:t> old.</a:t>
            </a:r>
          </a:p>
          <a:p>
            <a:endParaRPr lang="sv-SE" sz="2000" dirty="0"/>
          </a:p>
          <a:p>
            <a:r>
              <a:rPr lang="sv-SE" sz="2000" dirty="0" err="1"/>
              <a:t>Keep</a:t>
            </a:r>
            <a:r>
              <a:rPr lang="sv-SE" sz="2000" dirty="0"/>
              <a:t> it </a:t>
            </a:r>
            <a:r>
              <a:rPr lang="sv-SE" sz="2000" dirty="0" err="1"/>
              <a:t>fun</a:t>
            </a:r>
            <a:r>
              <a:rPr lang="sv-SE" sz="2000" dirty="0"/>
              <a:t>!</a:t>
            </a:r>
          </a:p>
          <a:p>
            <a:br>
              <a:rPr lang="sv-SE" sz="2000" dirty="0"/>
            </a:br>
            <a:r>
              <a:rPr lang="sv-SE" sz="2000" dirty="0" err="1"/>
              <a:t>Educated</a:t>
            </a:r>
            <a:r>
              <a:rPr lang="sv-SE" sz="2000" dirty="0"/>
              <a:t> </a:t>
            </a:r>
            <a:r>
              <a:rPr lang="sv-SE" sz="2000" dirty="0" err="1"/>
              <a:t>coaches</a:t>
            </a:r>
            <a:endParaRPr lang="sv-SE" sz="2000" dirty="0"/>
          </a:p>
          <a:p>
            <a:endParaRPr lang="sv-SE" sz="2000" dirty="0"/>
          </a:p>
          <a:p>
            <a:r>
              <a:rPr lang="sv-SE" sz="2000" dirty="0" err="1"/>
              <a:t>Safe</a:t>
            </a:r>
            <a:r>
              <a:rPr lang="sv-SE" sz="2000" dirty="0"/>
              <a:t> </a:t>
            </a:r>
            <a:r>
              <a:rPr lang="sv-SE" sz="2000" dirty="0" err="1"/>
              <a:t>environment</a:t>
            </a:r>
            <a:r>
              <a:rPr lang="sv-SE" sz="2000" dirty="0"/>
              <a:t>, </a:t>
            </a:r>
            <a:r>
              <a:rPr lang="sv-SE" sz="2000" dirty="0" err="1"/>
              <a:t>friendships</a:t>
            </a:r>
            <a:r>
              <a:rPr lang="sv-SE" sz="2000" dirty="0"/>
              <a:t> and team spirit</a:t>
            </a:r>
          </a:p>
          <a:p>
            <a:endParaRPr lang="sv-SE" sz="2000" dirty="0"/>
          </a:p>
          <a:p>
            <a:r>
              <a:rPr lang="sv-SE" sz="2000" dirty="0" err="1"/>
              <a:t>Let</a:t>
            </a:r>
            <a:r>
              <a:rPr lang="sv-SE" sz="2000" dirty="0"/>
              <a:t> the kids </a:t>
            </a:r>
            <a:r>
              <a:rPr lang="sv-SE" sz="2000" dirty="0" err="1"/>
              <a:t>decide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hours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train</a:t>
            </a:r>
            <a:r>
              <a:rPr lang="sv-SE" sz="2000" dirty="0"/>
              <a:t> and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dirty="0" err="1"/>
              <a:t>they</a:t>
            </a:r>
            <a:r>
              <a:rPr lang="sv-SE" sz="2000" dirty="0"/>
              <a:t> </a:t>
            </a:r>
            <a:r>
              <a:rPr lang="sv-SE" sz="2000" dirty="0" err="1"/>
              <a:t>want</a:t>
            </a:r>
            <a:r>
              <a:rPr lang="sv-SE" sz="2000" dirty="0"/>
              <a:t> to </a:t>
            </a:r>
            <a:r>
              <a:rPr lang="sv-SE" sz="2000" dirty="0" err="1"/>
              <a:t>compete</a:t>
            </a:r>
            <a:r>
              <a:rPr lang="sv-SE" sz="2000" dirty="0"/>
              <a:t>. Flexible </a:t>
            </a:r>
            <a:r>
              <a:rPr lang="sv-SE" sz="2000" dirty="0" err="1"/>
              <a:t>when</a:t>
            </a:r>
            <a:r>
              <a:rPr lang="sv-SE" sz="2000" dirty="0"/>
              <a:t> </a:t>
            </a:r>
            <a:r>
              <a:rPr lang="sv-SE" sz="2000" dirty="0" err="1"/>
              <a:t>schools</a:t>
            </a:r>
            <a:r>
              <a:rPr lang="sv-SE" sz="2000" dirty="0"/>
              <a:t> </a:t>
            </a:r>
            <a:r>
              <a:rPr lang="sv-SE" sz="2000" dirty="0" err="1"/>
              <a:t>take</a:t>
            </a:r>
            <a:r>
              <a:rPr lang="sv-SE" sz="2000" dirty="0"/>
              <a:t> </a:t>
            </a:r>
            <a:r>
              <a:rPr lang="sv-SE" sz="2000" dirty="0" err="1"/>
              <a:t>more</a:t>
            </a:r>
            <a:r>
              <a:rPr lang="sv-SE" sz="2000" dirty="0"/>
              <a:t> </a:t>
            </a:r>
            <a:r>
              <a:rPr lang="sv-SE" sz="2000" dirty="0" err="1"/>
              <a:t>time</a:t>
            </a:r>
            <a:r>
              <a:rPr lang="sv-SE" sz="2000" dirty="0"/>
              <a:t> (</a:t>
            </a:r>
            <a:r>
              <a:rPr lang="sv-SE" sz="2000" dirty="0" err="1"/>
              <a:t>reduces</a:t>
            </a:r>
            <a:r>
              <a:rPr lang="sv-SE" sz="2000" dirty="0"/>
              <a:t> </a:t>
            </a:r>
            <a:r>
              <a:rPr lang="sv-SE" sz="2000" dirty="0" err="1"/>
              <a:t>hours</a:t>
            </a:r>
            <a:r>
              <a:rPr lang="sv-SE" sz="2000" dirty="0"/>
              <a:t>)</a:t>
            </a:r>
          </a:p>
          <a:p>
            <a:endParaRPr lang="sv-SE" sz="2000" dirty="0"/>
          </a:p>
          <a:p>
            <a:r>
              <a:rPr lang="sv-SE" sz="2000" dirty="0"/>
              <a:t>Going from </a:t>
            </a:r>
            <a:r>
              <a:rPr lang="sv-SE" sz="2000" dirty="0" err="1"/>
              <a:t>selecting</a:t>
            </a:r>
            <a:r>
              <a:rPr lang="sv-SE" sz="2000" dirty="0"/>
              <a:t> ”</a:t>
            </a:r>
            <a:r>
              <a:rPr lang="sv-SE" sz="2000" dirty="0" err="1"/>
              <a:t>talented</a:t>
            </a:r>
            <a:r>
              <a:rPr lang="sv-SE" sz="2000" dirty="0"/>
              <a:t>” small </a:t>
            </a:r>
            <a:r>
              <a:rPr lang="sv-SE" sz="2000" dirty="0" err="1"/>
              <a:t>children</a:t>
            </a:r>
            <a:r>
              <a:rPr lang="sv-SE" sz="2000" dirty="0"/>
              <a:t> for </a:t>
            </a:r>
            <a:r>
              <a:rPr lang="sv-SE" sz="2000" dirty="0" err="1"/>
              <a:t>competetive</a:t>
            </a:r>
            <a:r>
              <a:rPr lang="sv-SE" sz="2000" dirty="0"/>
              <a:t> </a:t>
            </a:r>
            <a:r>
              <a:rPr lang="sv-SE" sz="2000" dirty="0" err="1"/>
              <a:t>gymnastics</a:t>
            </a:r>
            <a:r>
              <a:rPr lang="sv-SE" sz="2000" dirty="0"/>
              <a:t> to </a:t>
            </a:r>
            <a:r>
              <a:rPr lang="sv-SE" sz="2000" dirty="0" err="1"/>
              <a:t>focusing</a:t>
            </a:r>
            <a:r>
              <a:rPr lang="sv-SE" sz="2000" dirty="0"/>
              <a:t> on the </a:t>
            </a:r>
            <a:r>
              <a:rPr lang="sv-SE" sz="2000" dirty="0" err="1"/>
              <a:t>childs</a:t>
            </a:r>
            <a:r>
              <a:rPr lang="sv-SE" sz="2000" dirty="0"/>
              <a:t> </a:t>
            </a:r>
            <a:r>
              <a:rPr lang="sv-SE" sz="2000" dirty="0" err="1"/>
              <a:t>own</a:t>
            </a:r>
            <a:r>
              <a:rPr lang="sv-SE" sz="2000" dirty="0"/>
              <a:t> </a:t>
            </a:r>
            <a:r>
              <a:rPr lang="sv-SE" sz="2000" dirty="0" err="1"/>
              <a:t>goals</a:t>
            </a:r>
            <a:r>
              <a:rPr lang="sv-SE" sz="2000" dirty="0"/>
              <a:t> and drive. </a:t>
            </a:r>
          </a:p>
          <a:p>
            <a:endParaRPr lang="sv-SE" sz="2000" dirty="0"/>
          </a:p>
          <a:p>
            <a:r>
              <a:rPr lang="sv-SE" sz="2000" dirty="0"/>
              <a:t>”99 % never </a:t>
            </a:r>
            <a:r>
              <a:rPr lang="sv-SE" sz="2000" dirty="0" err="1"/>
              <a:t>reach</a:t>
            </a:r>
            <a:r>
              <a:rPr lang="sv-SE" sz="2000" dirty="0"/>
              <a:t> </a:t>
            </a:r>
            <a:r>
              <a:rPr lang="sv-SE" sz="2000" dirty="0" err="1"/>
              <a:t>elite</a:t>
            </a:r>
            <a:r>
              <a:rPr lang="sv-SE" sz="2000" dirty="0"/>
              <a:t> </a:t>
            </a:r>
            <a:r>
              <a:rPr lang="sv-SE" sz="2000" dirty="0" err="1"/>
              <a:t>level</a:t>
            </a:r>
            <a:r>
              <a:rPr lang="sv-SE" sz="2000" dirty="0"/>
              <a:t>, so </a:t>
            </a:r>
            <a:r>
              <a:rPr lang="sv-SE" sz="2000" dirty="0" err="1"/>
              <a:t>let´s</a:t>
            </a:r>
            <a:r>
              <a:rPr lang="sv-SE" sz="2000" dirty="0"/>
              <a:t> focus on </a:t>
            </a:r>
            <a:r>
              <a:rPr lang="sv-SE" sz="2000" dirty="0" err="1"/>
              <a:t>them</a:t>
            </a:r>
            <a:r>
              <a:rPr lang="sv-SE" sz="2000" dirty="0"/>
              <a:t> </a:t>
            </a:r>
            <a:r>
              <a:rPr lang="sv-SE" sz="2000" dirty="0" err="1"/>
              <a:t>most</a:t>
            </a:r>
            <a:r>
              <a:rPr lang="sv-SE" sz="2000" dirty="0"/>
              <a:t>.”</a:t>
            </a:r>
          </a:p>
          <a:p>
            <a:endParaRPr lang="sv-SE" sz="2000" dirty="0"/>
          </a:p>
          <a:p>
            <a:r>
              <a:rPr lang="sv-SE" sz="2000" dirty="0" err="1"/>
              <a:t>Many</a:t>
            </a:r>
            <a:r>
              <a:rPr lang="sv-SE" sz="2000" dirty="0"/>
              <a:t> </a:t>
            </a:r>
            <a:r>
              <a:rPr lang="sv-SE" sz="2000" dirty="0" err="1"/>
              <a:t>types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training</a:t>
            </a:r>
            <a:r>
              <a:rPr lang="sv-SE" sz="2000" dirty="0"/>
              <a:t> –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can</a:t>
            </a:r>
            <a:r>
              <a:rPr lang="sv-SE" sz="2000" dirty="0"/>
              <a:t> </a:t>
            </a:r>
            <a:r>
              <a:rPr lang="sv-SE" sz="2000" dirty="0" err="1"/>
              <a:t>move</a:t>
            </a:r>
            <a:r>
              <a:rPr lang="sv-SE" sz="2000" dirty="0"/>
              <a:t> from </a:t>
            </a:r>
            <a:r>
              <a:rPr lang="sv-SE" sz="2000" dirty="0" err="1"/>
              <a:t>recreational</a:t>
            </a:r>
            <a:r>
              <a:rPr lang="sv-SE" sz="2000" dirty="0"/>
              <a:t> to </a:t>
            </a:r>
            <a:r>
              <a:rPr lang="sv-SE" sz="2000" dirty="0" err="1"/>
              <a:t>competitive</a:t>
            </a:r>
            <a:r>
              <a:rPr lang="sv-SE" sz="2000" dirty="0"/>
              <a:t> and back, </a:t>
            </a:r>
            <a:r>
              <a:rPr lang="sv-SE" sz="2000" dirty="0" err="1"/>
              <a:t>move</a:t>
            </a:r>
            <a:r>
              <a:rPr lang="sv-SE" sz="2000" dirty="0"/>
              <a:t> from WAG to </a:t>
            </a:r>
            <a:r>
              <a:rPr lang="sv-SE" sz="2000" dirty="0" err="1"/>
              <a:t>Teamgym</a:t>
            </a:r>
            <a:r>
              <a:rPr lang="sv-SE" sz="2000" dirty="0"/>
              <a:t> etc.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3187" t="20865" r="39999"/>
          <a:stretch/>
        </p:blipFill>
        <p:spPr>
          <a:xfrm>
            <a:off x="116971" y="940574"/>
            <a:ext cx="3978725" cy="3034785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AF12ECA-79DC-4A48-A61B-3BE5BFCE6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3"/>
          <a:stretch/>
        </p:blipFill>
        <p:spPr>
          <a:xfrm>
            <a:off x="106028" y="4353121"/>
            <a:ext cx="4000611" cy="2394872"/>
          </a:xfrm>
        </p:spPr>
      </p:pic>
    </p:spTree>
    <p:extLst>
      <p:ext uri="{BB962C8B-B14F-4D97-AF65-F5344CB8AC3E}">
        <p14:creationId xmlns:p14="http://schemas.microsoft.com/office/powerpoint/2010/main" val="4005180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DBDFF4-DA8F-4A3F-867C-4336A335E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5683" y="417251"/>
            <a:ext cx="4700631" cy="1143000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listening</a:t>
            </a:r>
            <a:r>
              <a:rPr lang="sv-SE" dirty="0"/>
              <a:t>!</a:t>
            </a:r>
          </a:p>
        </p:txBody>
      </p:sp>
      <p:pic>
        <p:nvPicPr>
          <p:cNvPr id="4" name="Platshållare för innehåll 3" descr="JGsköldfärg200dpi.TIF">
            <a:extLst>
              <a:ext uri="{FF2B5EF4-FFF2-40B4-BE49-F238E27FC236}">
                <a16:creationId xmlns:a16="http://schemas.microsoft.com/office/drawing/2014/main" id="{91849511-F1EC-4006-B6B2-3D02CF51C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-340" b="-340"/>
          <a:stretch/>
        </p:blipFill>
        <p:spPr>
          <a:xfrm>
            <a:off x="4461510" y="2003533"/>
            <a:ext cx="3268980" cy="3719296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6DC0D004-B068-41A8-9AA1-EC2441C0E92C}"/>
              </a:ext>
            </a:extLst>
          </p:cNvPr>
          <p:cNvSpPr txBox="1"/>
          <p:nvPr/>
        </p:nvSpPr>
        <p:spPr>
          <a:xfrm>
            <a:off x="4461511" y="5842945"/>
            <a:ext cx="3268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Marie Darsenius Obert</a:t>
            </a:r>
          </a:p>
          <a:p>
            <a:pPr algn="ctr"/>
            <a:r>
              <a:rPr lang="sv-SE" dirty="0"/>
              <a:t>marie@jarfallagymnasterna.se</a:t>
            </a:r>
          </a:p>
        </p:txBody>
      </p:sp>
    </p:spTree>
    <p:extLst>
      <p:ext uri="{BB962C8B-B14F-4D97-AF65-F5344CB8AC3E}">
        <p14:creationId xmlns:p14="http://schemas.microsoft.com/office/powerpoint/2010/main" val="1368763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err="1"/>
              <a:t>of</a:t>
            </a:r>
            <a:r>
              <a:rPr lang="sv-SE"/>
              <a:t> Sport in Sweden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1391477" y="1817657"/>
            <a:ext cx="7848871" cy="1224136"/>
          </a:xfrm>
        </p:spPr>
        <p:txBody>
          <a:bodyPr/>
          <a:lstStyle/>
          <a:p>
            <a:pPr marL="39688" indent="0">
              <a:buNone/>
            </a:pPr>
            <a:r>
              <a:rPr lang="en-US" b="1" i="1" dirty="0"/>
              <a:t>”We are involved in non-profit sports clubs to</a:t>
            </a:r>
          </a:p>
          <a:p>
            <a:pPr marL="39688" indent="0">
              <a:buNone/>
            </a:pPr>
            <a:r>
              <a:rPr lang="en-US" b="1" i="1" dirty="0"/>
              <a:t>have fun, feel good and develop throughout life”</a:t>
            </a:r>
          </a:p>
        </p:txBody>
      </p:sp>
      <p:sp>
        <p:nvSpPr>
          <p:cNvPr id="5" name="Platshållare för text 2"/>
          <p:cNvSpPr txBox="1">
            <a:spLocks/>
          </p:cNvSpPr>
          <p:nvPr/>
        </p:nvSpPr>
        <p:spPr>
          <a:xfrm>
            <a:off x="1391477" y="3489593"/>
            <a:ext cx="8510170" cy="2676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Calibri" pitchFamily="34" charset="0"/>
                <a:ea typeface="+mn-ea"/>
                <a:cs typeface="Calibri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8" indent="0">
              <a:buFont typeface="Arial" panose="020B0604020202020204" pitchFamily="34" charset="0"/>
              <a:buNone/>
            </a:pPr>
            <a:r>
              <a:rPr lang="en-US" b="1"/>
              <a:t>Sport for all, through-out life is the main focus for sports in Sweden.</a:t>
            </a:r>
            <a:endParaRPr lang="en-US" sz="1200" b="1"/>
          </a:p>
          <a:p>
            <a:pPr marL="39688" indent="0">
              <a:buFont typeface="Arial" panose="020B0604020202020204" pitchFamily="34" charset="0"/>
              <a:buNone/>
            </a:pPr>
            <a:endParaRPr lang="en-US" sz="800" b="1"/>
          </a:p>
          <a:p>
            <a:r>
              <a:rPr lang="en-US"/>
              <a:t>73% of sport clubs organise sport-for-all for adults</a:t>
            </a:r>
          </a:p>
          <a:p>
            <a:r>
              <a:rPr lang="en-US"/>
              <a:t>86% of sport clubs have activities for children and young people</a:t>
            </a:r>
          </a:p>
          <a:p>
            <a:r>
              <a:rPr lang="en-US"/>
              <a:t>less than one in four sports clubs have activites for elite 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765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Sport in a sports club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567610" y="1556792"/>
            <a:ext cx="6336703" cy="4104456"/>
          </a:xfrm>
        </p:spPr>
        <p:txBody>
          <a:bodyPr/>
          <a:lstStyle/>
          <a:p>
            <a:pPr marL="39688" indent="0">
              <a:buNone/>
            </a:pPr>
            <a:r>
              <a:rPr lang="en-US" b="1" dirty="0"/>
              <a:t>Voluntary societies play a major role in Swedish life.                                                                                                We have the highest ratio of </a:t>
            </a:r>
            <a:r>
              <a:rPr lang="en-US" b="1"/>
              <a:t>societies and </a:t>
            </a:r>
            <a:r>
              <a:rPr lang="en-US" b="1" dirty="0"/>
              <a:t>clubs to population in the world.</a:t>
            </a:r>
          </a:p>
          <a:p>
            <a:pPr marL="39688" indent="0">
              <a:buNone/>
            </a:pPr>
            <a:endParaRPr lang="en-US" sz="1100" b="1" dirty="0"/>
          </a:p>
          <a:p>
            <a:pPr lvl="0"/>
            <a:r>
              <a:rPr lang="en-US" dirty="0"/>
              <a:t>There are around 20 000 sports clubs in Sweden</a:t>
            </a:r>
          </a:p>
          <a:p>
            <a:pPr lvl="0"/>
            <a:r>
              <a:rPr lang="en-US" dirty="0"/>
              <a:t>Almost two in three boys and one in two girls between the ages of 6 and 18 are members of a sports club</a:t>
            </a:r>
          </a:p>
        </p:txBody>
      </p:sp>
    </p:spTree>
    <p:extLst>
      <p:ext uri="{BB962C8B-B14F-4D97-AF65-F5344CB8AC3E}">
        <p14:creationId xmlns:p14="http://schemas.microsoft.com/office/powerpoint/2010/main" val="26099063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67608" y="620688"/>
            <a:ext cx="4680520" cy="1224136"/>
          </a:xfrm>
        </p:spPr>
        <p:txBody>
          <a:bodyPr/>
          <a:lstStyle/>
          <a:p>
            <a:r>
              <a:rPr lang="en-US" dirty="0"/>
              <a:t>Characteristics of the Swedish sports movement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2567610" y="2132856"/>
            <a:ext cx="5616623" cy="4104456"/>
          </a:xfrm>
        </p:spPr>
        <p:txBody>
          <a:bodyPr/>
          <a:lstStyle/>
          <a:p>
            <a:pPr lvl="0"/>
            <a:r>
              <a:rPr lang="en-US" dirty="0"/>
              <a:t>Open for all</a:t>
            </a:r>
          </a:p>
          <a:p>
            <a:pPr lvl="0"/>
            <a:r>
              <a:rPr lang="en-US" dirty="0"/>
              <a:t>Independent</a:t>
            </a:r>
          </a:p>
          <a:p>
            <a:pPr lvl="0"/>
            <a:r>
              <a:rPr lang="en-US" dirty="0"/>
              <a:t>Nonprofit</a:t>
            </a:r>
          </a:p>
          <a:p>
            <a:pPr lvl="0"/>
            <a:r>
              <a:rPr lang="en-US" dirty="0"/>
              <a:t>Democratic</a:t>
            </a:r>
          </a:p>
          <a:p>
            <a:pPr lvl="0"/>
            <a:r>
              <a:rPr lang="en-US" dirty="0"/>
              <a:t>Based on voluntary leadership and work</a:t>
            </a:r>
          </a:p>
          <a:p>
            <a:pPr lvl="0"/>
            <a:r>
              <a:rPr lang="en-US" dirty="0"/>
              <a:t>A co-operating force in developing society</a:t>
            </a:r>
          </a:p>
          <a:p>
            <a:pPr lvl="0"/>
            <a:r>
              <a:rPr lang="en-US" dirty="0"/>
              <a:t>Support from government and society</a:t>
            </a:r>
          </a:p>
        </p:txBody>
      </p:sp>
      <p:pic>
        <p:nvPicPr>
          <p:cNvPr id="5" name="Bildobjekt 4" descr="Sweden – a sporting nation_Sida_10_Bild_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264" y="-13119"/>
            <a:ext cx="2621008" cy="371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5665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14698" y="0"/>
            <a:ext cx="12268199" cy="1325563"/>
          </a:xfrm>
        </p:spPr>
        <p:txBody>
          <a:bodyPr>
            <a:normAutofit/>
          </a:bodyPr>
          <a:lstStyle/>
          <a:p>
            <a:r>
              <a:rPr lang="sv-SE" sz="3200" dirty="0">
                <a:solidFill>
                  <a:schemeClr val="accent1"/>
                </a:solidFill>
                <a:latin typeface="+mn-lt"/>
              </a:rPr>
              <a:t>The ten </a:t>
            </a:r>
            <a:r>
              <a:rPr lang="sv-SE" sz="3200" dirty="0" err="1">
                <a:solidFill>
                  <a:schemeClr val="accent1"/>
                </a:solidFill>
                <a:latin typeface="+mn-lt"/>
              </a:rPr>
              <a:t>largest</a:t>
            </a:r>
            <a:r>
              <a:rPr lang="sv-SE" sz="3200" dirty="0">
                <a:solidFill>
                  <a:schemeClr val="accent1"/>
                </a:solidFill>
                <a:latin typeface="+mn-lt"/>
              </a:rPr>
              <a:t> sports in Sweden 2019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D964B8B5-8211-4BB1-8444-848ABDB2B8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0E6796B-BC4C-4D6F-8E5D-2B227B77B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93" y="1138237"/>
            <a:ext cx="12017613" cy="5300663"/>
          </a:xfrm>
          <a:prstGeom prst="rect">
            <a:avLst/>
          </a:prstGeom>
        </p:spPr>
      </p:pic>
      <p:pic>
        <p:nvPicPr>
          <p:cNvPr id="5122" name="Picture 2" descr="Sweden's Zlatan Ibrahimovic, center, reacts end of the Euro 2016 Group E soccer match between Sweden and Belgium at the Allianz Riviera stadium in Nice, France, Wednesday, June 22, 2016. Belgium won 1-0. (AP Photo/Thanassis Stavrakis)">
            <a:extLst>
              <a:ext uri="{FF2B5EF4-FFF2-40B4-BE49-F238E27FC236}">
                <a16:creationId xmlns:a16="http://schemas.microsoft.com/office/drawing/2014/main" id="{329A93B4-3193-4D10-B15B-5E5A0DAD7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805" y="1138237"/>
            <a:ext cx="3810001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2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470263" y="339634"/>
            <a:ext cx="9091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Members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of</a:t>
            </a:r>
            <a:r>
              <a:rPr lang="sv-SE" sz="3200" dirty="0">
                <a:solidFill>
                  <a:schemeClr val="accent1"/>
                </a:solidFill>
              </a:rPr>
              <a:t> the Swedish </a:t>
            </a:r>
            <a:r>
              <a:rPr lang="sv-SE" sz="3200" dirty="0" err="1">
                <a:solidFill>
                  <a:schemeClr val="accent1"/>
                </a:solidFill>
              </a:rPr>
              <a:t>Gymnastics</a:t>
            </a:r>
            <a:r>
              <a:rPr lang="sv-SE" sz="3200" dirty="0">
                <a:solidFill>
                  <a:schemeClr val="accent1"/>
                </a:solidFill>
              </a:rPr>
              <a:t> Federation 2019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87CAD31-2050-4F12-9BC8-47EDD081A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63" y="1433513"/>
            <a:ext cx="6929640" cy="439578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8009A64-9F0E-4986-B3CE-E8A00E206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1382" y="1809749"/>
            <a:ext cx="4482017" cy="4514851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49938FD-8E53-47A0-B220-6DFCAC8AEFD6}"/>
              </a:ext>
            </a:extLst>
          </p:cNvPr>
          <p:cNvSpPr txBox="1"/>
          <p:nvPr/>
        </p:nvSpPr>
        <p:spPr>
          <a:xfrm>
            <a:off x="8412702" y="886419"/>
            <a:ext cx="2619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>
                <a:solidFill>
                  <a:srgbClr val="0070C0"/>
                </a:solidFill>
              </a:rPr>
              <a:t>Blue</a:t>
            </a:r>
            <a:r>
              <a:rPr lang="sv-SE" dirty="0">
                <a:solidFill>
                  <a:srgbClr val="0070C0"/>
                </a:solidFill>
              </a:rPr>
              <a:t>: </a:t>
            </a:r>
            <a:r>
              <a:rPr lang="sv-SE" dirty="0" err="1">
                <a:solidFill>
                  <a:srgbClr val="0070C0"/>
                </a:solidFill>
              </a:rPr>
              <a:t>Members</a:t>
            </a:r>
            <a:r>
              <a:rPr lang="sv-SE" dirty="0">
                <a:solidFill>
                  <a:srgbClr val="0070C0"/>
                </a:solidFill>
              </a:rPr>
              <a:t> total</a:t>
            </a:r>
          </a:p>
          <a:p>
            <a:r>
              <a:rPr lang="sv-SE" dirty="0">
                <a:solidFill>
                  <a:srgbClr val="279191"/>
                </a:solidFill>
              </a:rPr>
              <a:t>Green: </a:t>
            </a:r>
            <a:r>
              <a:rPr lang="sv-SE" dirty="0" err="1">
                <a:solidFill>
                  <a:srgbClr val="279191"/>
                </a:solidFill>
              </a:rPr>
              <a:t>Female</a:t>
            </a:r>
            <a:r>
              <a:rPr lang="sv-SE" dirty="0">
                <a:solidFill>
                  <a:srgbClr val="279191"/>
                </a:solidFill>
              </a:rPr>
              <a:t> (75 %)</a:t>
            </a:r>
          </a:p>
          <a:p>
            <a:r>
              <a:rPr lang="sv-SE" dirty="0">
                <a:solidFill>
                  <a:srgbClr val="CC00CC"/>
                </a:solidFill>
              </a:rPr>
              <a:t>Purple: </a:t>
            </a:r>
            <a:r>
              <a:rPr lang="sv-SE" dirty="0" err="1">
                <a:solidFill>
                  <a:srgbClr val="CC00CC"/>
                </a:solidFill>
              </a:rPr>
              <a:t>Male</a:t>
            </a:r>
            <a:r>
              <a:rPr lang="sv-SE" dirty="0">
                <a:solidFill>
                  <a:srgbClr val="CC00CC"/>
                </a:solidFill>
              </a:rPr>
              <a:t> (25 %)</a:t>
            </a:r>
          </a:p>
        </p:txBody>
      </p:sp>
    </p:spTree>
    <p:extLst>
      <p:ext uri="{BB962C8B-B14F-4D97-AF65-F5344CB8AC3E}">
        <p14:creationId xmlns:p14="http://schemas.microsoft.com/office/powerpoint/2010/main" val="148366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2681481D-D77F-4C39-A207-9B4099CE9452}"/>
              </a:ext>
            </a:extLst>
          </p:cNvPr>
          <p:cNvSpPr txBox="1"/>
          <p:nvPr/>
        </p:nvSpPr>
        <p:spPr>
          <a:xfrm>
            <a:off x="763398" y="318782"/>
            <a:ext cx="104275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Members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of</a:t>
            </a:r>
            <a:r>
              <a:rPr lang="sv-SE" sz="3200" dirty="0">
                <a:solidFill>
                  <a:schemeClr val="accent1"/>
                </a:solidFill>
              </a:rPr>
              <a:t> Swedish </a:t>
            </a:r>
            <a:r>
              <a:rPr lang="sv-SE" sz="3200" dirty="0" err="1">
                <a:solidFill>
                  <a:schemeClr val="accent1"/>
                </a:solidFill>
              </a:rPr>
              <a:t>Gymnastics</a:t>
            </a:r>
            <a:r>
              <a:rPr lang="sv-SE" sz="3200" dirty="0">
                <a:solidFill>
                  <a:schemeClr val="accent1"/>
                </a:solidFill>
              </a:rPr>
              <a:t> Federation </a:t>
            </a:r>
          </a:p>
          <a:p>
            <a:r>
              <a:rPr lang="sv-SE" sz="3200" dirty="0" err="1">
                <a:solidFill>
                  <a:schemeClr val="accent1"/>
                </a:solidFill>
              </a:rPr>
              <a:t>Development</a:t>
            </a:r>
            <a:r>
              <a:rPr lang="sv-SE" sz="3200" dirty="0">
                <a:solidFill>
                  <a:schemeClr val="accent1"/>
                </a:solidFill>
              </a:rPr>
              <a:t> 2009-2019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BF821C8-0D5B-477A-855B-CEEA7B943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561" y="1305625"/>
            <a:ext cx="9581189" cy="548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11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184558" y="292217"/>
            <a:ext cx="11912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>
                <a:solidFill>
                  <a:schemeClr val="accent1"/>
                </a:solidFill>
              </a:rPr>
              <a:t>Development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of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members</a:t>
            </a:r>
            <a:r>
              <a:rPr lang="sv-SE" sz="3200" dirty="0">
                <a:solidFill>
                  <a:schemeClr val="accent1"/>
                </a:solidFill>
              </a:rPr>
              <a:t> per sport in the 20 </a:t>
            </a:r>
            <a:r>
              <a:rPr lang="sv-SE" sz="3200" dirty="0" err="1">
                <a:solidFill>
                  <a:schemeClr val="accent1"/>
                </a:solidFill>
              </a:rPr>
              <a:t>largest</a:t>
            </a:r>
            <a:r>
              <a:rPr lang="sv-SE" sz="3200" dirty="0">
                <a:solidFill>
                  <a:schemeClr val="accent1"/>
                </a:solidFill>
              </a:rPr>
              <a:t> sports 2010-2018 </a:t>
            </a:r>
            <a:r>
              <a:rPr lang="sv-SE" sz="3200" dirty="0" err="1">
                <a:solidFill>
                  <a:schemeClr val="accent1"/>
                </a:solidFill>
              </a:rPr>
              <a:t>Gymnastics</a:t>
            </a:r>
            <a:r>
              <a:rPr lang="sv-SE" sz="3200" dirty="0">
                <a:solidFill>
                  <a:schemeClr val="accent1"/>
                </a:solidFill>
              </a:rPr>
              <a:t> is </a:t>
            </a:r>
            <a:r>
              <a:rPr lang="sv-SE" sz="3200" dirty="0" err="1">
                <a:solidFill>
                  <a:schemeClr val="accent1"/>
                </a:solidFill>
              </a:rPr>
              <a:t>growing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more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than</a:t>
            </a:r>
            <a:r>
              <a:rPr lang="sv-SE" sz="3200" dirty="0">
                <a:solidFill>
                  <a:schemeClr val="accent1"/>
                </a:solidFill>
              </a:rPr>
              <a:t> </a:t>
            </a:r>
            <a:r>
              <a:rPr lang="sv-SE" sz="3200" dirty="0" err="1">
                <a:solidFill>
                  <a:schemeClr val="accent1"/>
                </a:solidFill>
              </a:rPr>
              <a:t>anyone</a:t>
            </a:r>
            <a:r>
              <a:rPr lang="sv-SE" sz="3200" dirty="0">
                <a:solidFill>
                  <a:schemeClr val="accent1"/>
                </a:solidFill>
              </a:rPr>
              <a:t>!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437A8135-6A8B-4198-8D20-995B27D69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1" y="1295400"/>
            <a:ext cx="11776844" cy="547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072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937</Words>
  <Application>Microsoft Office PowerPoint</Application>
  <PresentationFormat>Bredbild</PresentationFormat>
  <Paragraphs>132</Paragraphs>
  <Slides>21</Slides>
  <Notes>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Office-tema</vt:lpstr>
      <vt:lpstr>1_Office-tema</vt:lpstr>
      <vt:lpstr>think-cell Slide</vt:lpstr>
      <vt:lpstr>PowerPoint-presentation</vt:lpstr>
      <vt:lpstr>SWEDEN – a sporting nation</vt:lpstr>
      <vt:lpstr>The idea of Sport in Sweden</vt:lpstr>
      <vt:lpstr>Sport in a sports club</vt:lpstr>
      <vt:lpstr>Characteristics of the Swedish sports movement</vt:lpstr>
      <vt:lpstr>The ten largest sports in Sweden 2019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Järfällagymnasterna</vt:lpstr>
      <vt:lpstr>This is Järfällagymnasterna</vt:lpstr>
      <vt:lpstr>Gymnastics for all</vt:lpstr>
      <vt:lpstr>Coaches in Järfällagymnasterna</vt:lpstr>
      <vt:lpstr>Most important factors to keep many kids in the sport</vt:lpstr>
      <vt:lpstr>Thank you for listening!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Marie Darsenius Obert</dc:creator>
  <cp:lastModifiedBy>Marie Darsenius Obert</cp:lastModifiedBy>
  <cp:revision>142</cp:revision>
  <cp:lastPrinted>2019-01-16T16:18:13Z</cp:lastPrinted>
  <dcterms:created xsi:type="dcterms:W3CDTF">2018-08-29T21:14:12Z</dcterms:created>
  <dcterms:modified xsi:type="dcterms:W3CDTF">2021-12-30T14:35:52Z</dcterms:modified>
</cp:coreProperties>
</file>